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38" r:id="rId1"/>
  </p:sldMasterIdLst>
  <p:notesMasterIdLst>
    <p:notesMasterId r:id="rId31"/>
  </p:notesMasterIdLst>
  <p:handoutMasterIdLst>
    <p:handoutMasterId r:id="rId32"/>
  </p:handoutMasterIdLst>
  <p:sldIdLst>
    <p:sldId id="584" r:id="rId2"/>
    <p:sldId id="610" r:id="rId3"/>
    <p:sldId id="585" r:id="rId4"/>
    <p:sldId id="609" r:id="rId5"/>
    <p:sldId id="586" r:id="rId6"/>
    <p:sldId id="589" r:id="rId7"/>
    <p:sldId id="606" r:id="rId8"/>
    <p:sldId id="607" r:id="rId9"/>
    <p:sldId id="588" r:id="rId10"/>
    <p:sldId id="619" r:id="rId11"/>
    <p:sldId id="618" r:id="rId12"/>
    <p:sldId id="612" r:id="rId13"/>
    <p:sldId id="613" r:id="rId14"/>
    <p:sldId id="620" r:id="rId15"/>
    <p:sldId id="626" r:id="rId16"/>
    <p:sldId id="593" r:id="rId17"/>
    <p:sldId id="599" r:id="rId18"/>
    <p:sldId id="623" r:id="rId19"/>
    <p:sldId id="622" r:id="rId20"/>
    <p:sldId id="616" r:id="rId21"/>
    <p:sldId id="587" r:id="rId22"/>
    <p:sldId id="621" r:id="rId23"/>
    <p:sldId id="597" r:id="rId24"/>
    <p:sldId id="624" r:id="rId25"/>
    <p:sldId id="602" r:id="rId26"/>
    <p:sldId id="615" r:id="rId27"/>
    <p:sldId id="617" r:id="rId28"/>
    <p:sldId id="601" r:id="rId29"/>
    <p:sldId id="625" r:id="rId30"/>
  </p:sldIdLst>
  <p:sldSz cx="9144000" cy="6858000" type="screen4x3"/>
  <p:notesSz cx="7099300" cy="10234613"/>
  <p:custDataLst>
    <p:tags r:id="rId33"/>
  </p:custDataLst>
  <p:defaultTextStyle>
    <a:defPPr>
      <a:defRPr lang="en-US"/>
    </a:defPPr>
    <a:lvl1pPr algn="l" rtl="0" fontAlgn="base">
      <a:spcBef>
        <a:spcPct val="0"/>
      </a:spcBef>
      <a:spcAft>
        <a:spcPct val="0"/>
      </a:spcAft>
      <a:defRPr sz="2000" b="1" kern="1200">
        <a:solidFill>
          <a:srgbClr val="000000"/>
        </a:solidFill>
        <a:latin typeface="Arial" charset="0"/>
        <a:ea typeface="+mn-ea"/>
        <a:cs typeface="+mn-cs"/>
      </a:defRPr>
    </a:lvl1pPr>
    <a:lvl2pPr marL="457200" algn="l" rtl="0" fontAlgn="base">
      <a:spcBef>
        <a:spcPct val="0"/>
      </a:spcBef>
      <a:spcAft>
        <a:spcPct val="0"/>
      </a:spcAft>
      <a:defRPr sz="2000" b="1" kern="1200">
        <a:solidFill>
          <a:srgbClr val="000000"/>
        </a:solidFill>
        <a:latin typeface="Arial" charset="0"/>
        <a:ea typeface="+mn-ea"/>
        <a:cs typeface="+mn-cs"/>
      </a:defRPr>
    </a:lvl2pPr>
    <a:lvl3pPr marL="914400" algn="l" rtl="0" fontAlgn="base">
      <a:spcBef>
        <a:spcPct val="0"/>
      </a:spcBef>
      <a:spcAft>
        <a:spcPct val="0"/>
      </a:spcAft>
      <a:defRPr sz="2000" b="1" kern="1200">
        <a:solidFill>
          <a:srgbClr val="000000"/>
        </a:solidFill>
        <a:latin typeface="Arial" charset="0"/>
        <a:ea typeface="+mn-ea"/>
        <a:cs typeface="+mn-cs"/>
      </a:defRPr>
    </a:lvl3pPr>
    <a:lvl4pPr marL="1371600" algn="l" rtl="0" fontAlgn="base">
      <a:spcBef>
        <a:spcPct val="0"/>
      </a:spcBef>
      <a:spcAft>
        <a:spcPct val="0"/>
      </a:spcAft>
      <a:defRPr sz="2000" b="1" kern="1200">
        <a:solidFill>
          <a:srgbClr val="000000"/>
        </a:solidFill>
        <a:latin typeface="Arial" charset="0"/>
        <a:ea typeface="+mn-ea"/>
        <a:cs typeface="+mn-cs"/>
      </a:defRPr>
    </a:lvl4pPr>
    <a:lvl5pPr marL="1828800" algn="l" rtl="0" fontAlgn="base">
      <a:spcBef>
        <a:spcPct val="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Sinclair" initials="" lastIdx="9" clrIdx="0"/>
  <p:cmAuthor id="1" name="John Kaliski" initials="" lastIdx="9" clrIdx="1"/>
  <p:cmAuthor id="2" name="John Kaliski" initials="JK"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3648F"/>
    <a:srgbClr val="02405C"/>
    <a:srgbClr val="9BBB59"/>
    <a:srgbClr val="4F6228"/>
    <a:srgbClr val="A5C92B"/>
    <a:srgbClr val="595959"/>
    <a:srgbClr val="8EB4E3"/>
    <a:srgbClr val="02400A"/>
    <a:srgbClr val="C5D8E9"/>
    <a:srgbClr val="E9F1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4" autoAdjust="0"/>
    <p:restoredTop sz="74198" autoAdjust="0"/>
  </p:normalViewPr>
  <p:slideViewPr>
    <p:cSldViewPr snapToGrid="0">
      <p:cViewPr varScale="1">
        <p:scale>
          <a:sx n="89" d="100"/>
          <a:sy n="89" d="100"/>
        </p:scale>
        <p:origin x="-948" y="-102"/>
      </p:cViewPr>
      <p:guideLst>
        <p:guide orient="horz" pos="3245"/>
        <p:guide orient="horz" pos="1977"/>
        <p:guide orient="horz" pos="3568"/>
        <p:guide orient="horz" pos="3821"/>
        <p:guide orient="horz" pos="1220"/>
        <p:guide pos="693"/>
        <p:guide pos="5330"/>
        <p:guide pos="349"/>
        <p:guide pos="2882"/>
        <p:guide pos="515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046" y="-90"/>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amfp01\Users\BSTEWART\Florida%20Strategic%20Econ%20Plan\Regional%20Meetings\SE%20FLORIDA%20(HUD)\SE%20FL_FEB%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mfp01\Users\BSTEWART\Florida%20Strategic%20Econ%20Plan\Regional%20Meetings\SE%20FLORIDA%20(HUD)\SE%20FL_FEB%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mfp01\Users\BSTEWART\Florida%20Strategic%20Econ%20Plan\Regional%20Meetings\Regional%20Data\Foreclosures%20from%20E\DEO%20Regional%20Foreclosures%20by%20County%20Apr05%20to%20Dec1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mfp01\Users\BSTEWART\Southeast%20Florida\SE%20Florida%20Data_b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amfp01\Users\BSTEWART\Southeast%20Florida\SE%20Florida%20Data_bn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amfp01\Users\BSTEWART\Florida%20Strategic%20Econ%20Plan\Regional%20Meetings\SE%20FLORIDA%20(HUD)\SE%20FL_FEB%20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amfp01\Users\BSTEWART\Florida%20Strategic%20Econ%20Plan\Regional%20Meetings\SE%20FLORIDA%20(HUD)\SE%20FL_FEB%20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amfp01\Users\BSTEWART\Florida%20Strategic%20Econ%20Plan\Regional%20Meetings\SE%20FLORIDA%20(HUD)\SE%20FL_FEB%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4680370658684464"/>
          <c:y val="4.7747708098953415E-2"/>
          <c:w val="0.68200360030615415"/>
          <c:h val="0.76746866155809712"/>
        </c:manualLayout>
      </c:layout>
      <c:barChart>
        <c:barDir val="bar"/>
        <c:grouping val="clustered"/>
        <c:ser>
          <c:idx val="0"/>
          <c:order val="0"/>
          <c:spPr>
            <a:gradFill>
              <a:gsLst>
                <a:gs pos="0">
                  <a:srgbClr val="02405C"/>
                </a:gs>
                <a:gs pos="100000">
                  <a:srgbClr val="03648F"/>
                </a:gs>
              </a:gsLst>
              <a:lin ang="0" scaled="0"/>
            </a:gradFill>
          </c:spPr>
          <c:cat>
            <c:strRef>
              <c:f>'Econ Composition'!$Q$27:$Q$36</c:f>
              <c:strCache>
                <c:ptCount val="10"/>
                <c:pt idx="0">
                  <c:v>Construction</c:v>
                </c:pt>
                <c:pt idx="1">
                  <c:v>Government</c:v>
                </c:pt>
                <c:pt idx="2">
                  <c:v>Manufacturing</c:v>
                </c:pt>
                <c:pt idx="3">
                  <c:v>Information</c:v>
                </c:pt>
                <c:pt idx="4">
                  <c:v>Finance</c:v>
                </c:pt>
                <c:pt idx="5">
                  <c:v>Logistics and Distribution</c:v>
                </c:pt>
                <c:pt idx="6">
                  <c:v>Retail</c:v>
                </c:pt>
                <c:pt idx="7">
                  <c:v>Professional Services</c:v>
                </c:pt>
                <c:pt idx="8">
                  <c:v>Healthcare and Education</c:v>
                </c:pt>
                <c:pt idx="9">
                  <c:v>Leisure and Hospitality</c:v>
                </c:pt>
              </c:strCache>
            </c:strRef>
          </c:cat>
          <c:val>
            <c:numRef>
              <c:f>'Econ Composition'!$R$27:$R$36</c:f>
              <c:numCache>
                <c:formatCode>0.00</c:formatCode>
                <c:ptCount val="10"/>
                <c:pt idx="0">
                  <c:v>-4.2083333333333348</c:v>
                </c:pt>
                <c:pt idx="1">
                  <c:v>-2.0166666666665947</c:v>
                </c:pt>
                <c:pt idx="2">
                  <c:v>-1.8250000000000028</c:v>
                </c:pt>
                <c:pt idx="3">
                  <c:v>-1.4833333333333338</c:v>
                </c:pt>
                <c:pt idx="4">
                  <c:v>-0.46666666666669698</c:v>
                </c:pt>
                <c:pt idx="5">
                  <c:v>1.466666666666697</c:v>
                </c:pt>
                <c:pt idx="6">
                  <c:v>1.9499999999999873</c:v>
                </c:pt>
                <c:pt idx="7">
                  <c:v>6.2666666666665947</c:v>
                </c:pt>
                <c:pt idx="8">
                  <c:v>8.7166666666667538</c:v>
                </c:pt>
                <c:pt idx="9">
                  <c:v>10.55000000000002</c:v>
                </c:pt>
              </c:numCache>
            </c:numRef>
          </c:val>
        </c:ser>
        <c:axId val="68556672"/>
        <c:axId val="68558208"/>
      </c:barChart>
      <c:catAx>
        <c:axId val="68556672"/>
        <c:scaling>
          <c:orientation val="minMax"/>
        </c:scaling>
        <c:axPos val="l"/>
        <c:majorTickMark val="cross"/>
        <c:tickLblPos val="low"/>
        <c:spPr>
          <a:ln>
            <a:solidFill>
              <a:srgbClr val="595959"/>
            </a:solidFill>
          </a:ln>
        </c:spPr>
        <c:txPr>
          <a:bodyPr/>
          <a:lstStyle/>
          <a:p>
            <a:pPr>
              <a:defRPr sz="1200"/>
            </a:pPr>
            <a:endParaRPr lang="en-US"/>
          </a:p>
        </c:txPr>
        <c:crossAx val="68558208"/>
        <c:crosses val="autoZero"/>
        <c:auto val="1"/>
        <c:lblAlgn val="ctr"/>
        <c:lblOffset val="100"/>
      </c:catAx>
      <c:valAx>
        <c:axId val="68558208"/>
        <c:scaling>
          <c:orientation val="minMax"/>
          <c:max val="12"/>
          <c:min val="-6"/>
        </c:scaling>
        <c:axPos val="b"/>
        <c:numFmt formatCode="#,##0" sourceLinked="0"/>
        <c:majorTickMark val="cross"/>
        <c:tickLblPos val="nextTo"/>
        <c:spPr>
          <a:ln>
            <a:solidFill>
              <a:srgbClr val="595959"/>
            </a:solidFill>
          </a:ln>
        </c:spPr>
        <c:crossAx val="68556672"/>
        <c:crosses val="autoZero"/>
        <c:crossBetween val="between"/>
        <c:majorUnit val="2"/>
      </c:valAx>
    </c:plotArea>
    <c:plotVisOnly val="1"/>
  </c:chart>
  <c:spPr>
    <a:ln>
      <a:noFill/>
    </a:ln>
  </c:spPr>
  <c:txPr>
    <a:bodyPr/>
    <a:lstStyle/>
    <a:p>
      <a:pPr>
        <a:defRPr sz="1100">
          <a:solidFill>
            <a:schemeClr val="bg1"/>
          </a:solidFill>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4684859711630766E-2"/>
          <c:y val="1.9055677964332558E-2"/>
          <c:w val="0.91233942379143951"/>
          <c:h val="0.82440959115468482"/>
        </c:manualLayout>
      </c:layout>
      <c:lineChart>
        <c:grouping val="standard"/>
        <c:ser>
          <c:idx val="2"/>
          <c:order val="0"/>
          <c:tx>
            <c:strRef>
              <c:f>Unemployment!$A$5</c:f>
              <c:strCache>
                <c:ptCount val="1"/>
                <c:pt idx="0">
                  <c:v>SOUTHEAST FLORIDA</c:v>
                </c:pt>
              </c:strCache>
            </c:strRef>
          </c:tx>
          <c:spPr>
            <a:ln cap="rnd">
              <a:solidFill>
                <a:srgbClr val="8EB4E3"/>
              </a:solidFill>
            </a:ln>
            <a:effectLst/>
          </c:spPr>
          <c:marker>
            <c:symbol val="none"/>
          </c:marker>
          <c:cat>
            <c:strRef>
              <c:f>Unemployment!$B$2:$M$2</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Unemployment!$B$5:$M$5</c:f>
              <c:numCache>
                <c:formatCode>0.0%</c:formatCode>
                <c:ptCount val="12"/>
                <c:pt idx="0">
                  <c:v>4.4427334958329151E-2</c:v>
                </c:pt>
                <c:pt idx="1">
                  <c:v>5.2898258370835172E-2</c:v>
                </c:pt>
                <c:pt idx="2">
                  <c:v>6.2069394657320698E-2</c:v>
                </c:pt>
                <c:pt idx="3">
                  <c:v>5.6892858082797461E-2</c:v>
                </c:pt>
                <c:pt idx="4">
                  <c:v>5.1058497279377682E-2</c:v>
                </c:pt>
                <c:pt idx="5">
                  <c:v>4.1710556031270572E-2</c:v>
                </c:pt>
                <c:pt idx="6">
                  <c:v>3.6129693462600601E-2</c:v>
                </c:pt>
                <c:pt idx="7">
                  <c:v>4.1283476975431971E-2</c:v>
                </c:pt>
                <c:pt idx="8">
                  <c:v>6.1429874462317062E-2</c:v>
                </c:pt>
                <c:pt idx="9">
                  <c:v>0.10096995373387556</c:v>
                </c:pt>
                <c:pt idx="10">
                  <c:v>0.11562846686956287</c:v>
                </c:pt>
                <c:pt idx="11">
                  <c:v>0.10889216791963817</c:v>
                </c:pt>
              </c:numCache>
            </c:numRef>
          </c:val>
        </c:ser>
        <c:ser>
          <c:idx val="3"/>
          <c:order val="1"/>
          <c:tx>
            <c:strRef>
              <c:f>Unemployment!$A$6</c:f>
              <c:strCache>
                <c:ptCount val="1"/>
                <c:pt idx="0">
                  <c:v>Florida</c:v>
                </c:pt>
              </c:strCache>
            </c:strRef>
          </c:tx>
          <c:spPr>
            <a:ln cap="rnd">
              <a:solidFill>
                <a:srgbClr val="A5C92B"/>
              </a:solidFill>
            </a:ln>
            <a:effectLst/>
          </c:spPr>
          <c:marker>
            <c:symbol val="none"/>
          </c:marker>
          <c:cat>
            <c:strRef>
              <c:f>Unemployment!$B$2:$M$2</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Unemployment!$B$6:$M$6</c:f>
              <c:numCache>
                <c:formatCode>0.0%</c:formatCode>
                <c:ptCount val="12"/>
                <c:pt idx="0">
                  <c:v>3.7999999999999999E-2</c:v>
                </c:pt>
                <c:pt idx="1">
                  <c:v>4.7000000000000014E-2</c:v>
                </c:pt>
                <c:pt idx="2">
                  <c:v>5.7000000000000023E-2</c:v>
                </c:pt>
                <c:pt idx="3">
                  <c:v>5.3000000000000012E-2</c:v>
                </c:pt>
                <c:pt idx="4">
                  <c:v>4.7000000000000014E-2</c:v>
                </c:pt>
                <c:pt idx="5">
                  <c:v>3.7999999999999999E-2</c:v>
                </c:pt>
                <c:pt idx="6">
                  <c:v>3.3000000000000002E-2</c:v>
                </c:pt>
                <c:pt idx="7">
                  <c:v>4.0000000000000022E-2</c:v>
                </c:pt>
                <c:pt idx="8">
                  <c:v>6.2000000000000034E-2</c:v>
                </c:pt>
                <c:pt idx="9">
                  <c:v>0.10199999999999998</c:v>
                </c:pt>
                <c:pt idx="10">
                  <c:v>0.115</c:v>
                </c:pt>
                <c:pt idx="11">
                  <c:v>0.10633333333333332</c:v>
                </c:pt>
              </c:numCache>
            </c:numRef>
          </c:val>
        </c:ser>
        <c:ser>
          <c:idx val="0"/>
          <c:order val="2"/>
          <c:tx>
            <c:strRef>
              <c:f>Unemployment!$A$7</c:f>
              <c:strCache>
                <c:ptCount val="1"/>
                <c:pt idx="0">
                  <c:v>United States</c:v>
                </c:pt>
              </c:strCache>
            </c:strRef>
          </c:tx>
          <c:spPr>
            <a:ln cap="rnd">
              <a:solidFill>
                <a:srgbClr val="02405C"/>
              </a:solidFill>
            </a:ln>
            <a:effectLst/>
          </c:spPr>
          <c:marker>
            <c:symbol val="none"/>
          </c:marker>
          <c:cat>
            <c:strRef>
              <c:f>Unemployment!$B$2:$M$2</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Unemployment!$B$7:$M$7</c:f>
              <c:numCache>
                <c:formatCode>0.0%</c:formatCode>
                <c:ptCount val="12"/>
                <c:pt idx="0">
                  <c:v>4.0000000000000022E-2</c:v>
                </c:pt>
                <c:pt idx="1">
                  <c:v>4.7000000000000014E-2</c:v>
                </c:pt>
                <c:pt idx="2">
                  <c:v>5.8000000000000003E-2</c:v>
                </c:pt>
                <c:pt idx="3">
                  <c:v>6.0000000000000032E-2</c:v>
                </c:pt>
                <c:pt idx="4">
                  <c:v>5.5000000000000014E-2</c:v>
                </c:pt>
                <c:pt idx="5">
                  <c:v>5.1000000000000004E-2</c:v>
                </c:pt>
                <c:pt idx="6">
                  <c:v>4.5999999999999999E-2</c:v>
                </c:pt>
                <c:pt idx="7">
                  <c:v>4.5999999999999999E-2</c:v>
                </c:pt>
                <c:pt idx="8">
                  <c:v>5.8000000000000003E-2</c:v>
                </c:pt>
                <c:pt idx="9">
                  <c:v>9.3000000000000083E-2</c:v>
                </c:pt>
                <c:pt idx="10">
                  <c:v>9.6000000000000002E-2</c:v>
                </c:pt>
                <c:pt idx="11">
                  <c:v>8.9000000000000065E-2</c:v>
                </c:pt>
              </c:numCache>
            </c:numRef>
          </c:val>
        </c:ser>
        <c:marker val="1"/>
        <c:axId val="68596480"/>
        <c:axId val="68598016"/>
      </c:lineChart>
      <c:catAx>
        <c:axId val="68596480"/>
        <c:scaling>
          <c:orientation val="minMax"/>
        </c:scaling>
        <c:axPos val="b"/>
        <c:majorTickMark val="cross"/>
        <c:tickLblPos val="nextTo"/>
        <c:spPr>
          <a:ln>
            <a:solidFill>
              <a:srgbClr val="595959"/>
            </a:solidFill>
          </a:ln>
        </c:spPr>
        <c:crossAx val="68598016"/>
        <c:crosses val="autoZero"/>
        <c:auto val="1"/>
        <c:lblAlgn val="ctr"/>
        <c:lblOffset val="100"/>
      </c:catAx>
      <c:valAx>
        <c:axId val="68598016"/>
        <c:scaling>
          <c:orientation val="minMax"/>
        </c:scaling>
        <c:axPos val="l"/>
        <c:numFmt formatCode="0%" sourceLinked="0"/>
        <c:majorTickMark val="cross"/>
        <c:tickLblPos val="nextTo"/>
        <c:spPr>
          <a:ln>
            <a:solidFill>
              <a:srgbClr val="595959"/>
            </a:solidFill>
          </a:ln>
        </c:spPr>
        <c:crossAx val="68596480"/>
        <c:crosses val="autoZero"/>
        <c:crossBetween val="between"/>
      </c:valAx>
    </c:plotArea>
    <c:legend>
      <c:legendPos val="b"/>
      <c:layout>
        <c:manualLayout>
          <c:xMode val="edge"/>
          <c:yMode val="edge"/>
          <c:x val="0.22360798048187669"/>
          <c:y val="0.93321581141836663"/>
          <c:w val="0.54649445599025159"/>
          <c:h val="5.4733091931838347E-2"/>
        </c:manualLayout>
      </c:layout>
    </c:legend>
    <c:plotVisOnly val="1"/>
  </c:chart>
  <c:spPr>
    <a:ln>
      <a:noFill/>
    </a:ln>
  </c:spPr>
  <c:txPr>
    <a:bodyPr/>
    <a:lstStyle/>
    <a:p>
      <a:pPr>
        <a:defRPr sz="1100">
          <a:solidFill>
            <a:schemeClr val="bg1"/>
          </a:solidFill>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9829415153808767E-2"/>
          <c:y val="6.9244325362871659E-2"/>
          <c:w val="0.83229012980264061"/>
          <c:h val="0.67535195655640046"/>
        </c:manualLayout>
      </c:layout>
      <c:lineChart>
        <c:grouping val="standard"/>
        <c:ser>
          <c:idx val="1"/>
          <c:order val="1"/>
          <c:tx>
            <c:strRef>
              <c:f>Regional!$A$100</c:f>
              <c:strCache>
                <c:ptCount val="1"/>
                <c:pt idx="0">
                  <c:v>SOUTHEAST FLORIDA - Left Scale</c:v>
                </c:pt>
              </c:strCache>
            </c:strRef>
          </c:tx>
          <c:spPr>
            <a:ln w="38100" cap="rnd">
              <a:solidFill>
                <a:srgbClr val="8EB4E3"/>
              </a:solidFill>
            </a:ln>
            <a:effectLst/>
          </c:spPr>
          <c:marker>
            <c:symbol val="none"/>
          </c:marker>
          <c:cat>
            <c:strRef>
              <c:f>Regional!$B$96:$BU$96</c:f>
              <c:strCache>
                <c:ptCount val="72"/>
                <c:pt idx="0">
                  <c:v>Jan-2006</c:v>
                </c:pt>
                <c:pt idx="6">
                  <c:v>Jul-2006</c:v>
                </c:pt>
                <c:pt idx="12">
                  <c:v>Jan-2007</c:v>
                </c:pt>
                <c:pt idx="18">
                  <c:v>Jul-2007</c:v>
                </c:pt>
                <c:pt idx="24">
                  <c:v>Jan-2008</c:v>
                </c:pt>
                <c:pt idx="30">
                  <c:v>Jul-2008</c:v>
                </c:pt>
                <c:pt idx="36">
                  <c:v>Jan-2009</c:v>
                </c:pt>
                <c:pt idx="42">
                  <c:v>Jul-2009</c:v>
                </c:pt>
                <c:pt idx="48">
                  <c:v>Jan-2010</c:v>
                </c:pt>
                <c:pt idx="54">
                  <c:v>Jul-2010</c:v>
                </c:pt>
                <c:pt idx="60">
                  <c:v>Jan-2011</c:v>
                </c:pt>
                <c:pt idx="66">
                  <c:v>Jul-2011</c:v>
                </c:pt>
                <c:pt idx="71">
                  <c:v>Dec-2011</c:v>
                </c:pt>
              </c:strCache>
            </c:strRef>
          </c:cat>
          <c:val>
            <c:numRef>
              <c:f>Regional!$B$100:$BU$100</c:f>
              <c:numCache>
                <c:formatCode>#,##0</c:formatCode>
                <c:ptCount val="72"/>
                <c:pt idx="0">
                  <c:v>4133</c:v>
                </c:pt>
                <c:pt idx="1">
                  <c:v>3594</c:v>
                </c:pt>
                <c:pt idx="2">
                  <c:v>3585</c:v>
                </c:pt>
                <c:pt idx="3">
                  <c:v>3377</c:v>
                </c:pt>
                <c:pt idx="4">
                  <c:v>3927</c:v>
                </c:pt>
                <c:pt idx="5">
                  <c:v>5141</c:v>
                </c:pt>
                <c:pt idx="6">
                  <c:v>4306</c:v>
                </c:pt>
                <c:pt idx="7">
                  <c:v>11159</c:v>
                </c:pt>
                <c:pt idx="8">
                  <c:v>6874</c:v>
                </c:pt>
                <c:pt idx="9">
                  <c:v>4945</c:v>
                </c:pt>
                <c:pt idx="10">
                  <c:v>4663</c:v>
                </c:pt>
                <c:pt idx="11">
                  <c:v>3505</c:v>
                </c:pt>
                <c:pt idx="12">
                  <c:v>5040</c:v>
                </c:pt>
                <c:pt idx="13">
                  <c:v>6775</c:v>
                </c:pt>
                <c:pt idx="14">
                  <c:v>6150</c:v>
                </c:pt>
                <c:pt idx="15">
                  <c:v>6872</c:v>
                </c:pt>
                <c:pt idx="16">
                  <c:v>8670</c:v>
                </c:pt>
                <c:pt idx="17">
                  <c:v>11043</c:v>
                </c:pt>
                <c:pt idx="18">
                  <c:v>9772</c:v>
                </c:pt>
                <c:pt idx="19">
                  <c:v>15826</c:v>
                </c:pt>
                <c:pt idx="20">
                  <c:v>15199</c:v>
                </c:pt>
                <c:pt idx="21">
                  <c:v>12863</c:v>
                </c:pt>
                <c:pt idx="22">
                  <c:v>12467</c:v>
                </c:pt>
                <c:pt idx="23">
                  <c:v>12875</c:v>
                </c:pt>
                <c:pt idx="24">
                  <c:v>10504</c:v>
                </c:pt>
                <c:pt idx="25">
                  <c:v>12265</c:v>
                </c:pt>
                <c:pt idx="26">
                  <c:v>11241</c:v>
                </c:pt>
                <c:pt idx="27">
                  <c:v>15036</c:v>
                </c:pt>
                <c:pt idx="28">
                  <c:v>13628</c:v>
                </c:pt>
                <c:pt idx="29">
                  <c:v>15810</c:v>
                </c:pt>
                <c:pt idx="30">
                  <c:v>17375</c:v>
                </c:pt>
                <c:pt idx="31">
                  <c:v>16009</c:v>
                </c:pt>
                <c:pt idx="32">
                  <c:v>14983</c:v>
                </c:pt>
                <c:pt idx="33">
                  <c:v>21344</c:v>
                </c:pt>
                <c:pt idx="34">
                  <c:v>17999</c:v>
                </c:pt>
                <c:pt idx="35">
                  <c:v>14304</c:v>
                </c:pt>
                <c:pt idx="36">
                  <c:v>13415</c:v>
                </c:pt>
                <c:pt idx="37">
                  <c:v>13218</c:v>
                </c:pt>
                <c:pt idx="38">
                  <c:v>13808</c:v>
                </c:pt>
                <c:pt idx="39">
                  <c:v>26605</c:v>
                </c:pt>
                <c:pt idx="40">
                  <c:v>24808</c:v>
                </c:pt>
                <c:pt idx="41">
                  <c:v>17310</c:v>
                </c:pt>
                <c:pt idx="42">
                  <c:v>20932</c:v>
                </c:pt>
                <c:pt idx="43">
                  <c:v>25697</c:v>
                </c:pt>
                <c:pt idx="44">
                  <c:v>20021</c:v>
                </c:pt>
                <c:pt idx="45">
                  <c:v>19932</c:v>
                </c:pt>
                <c:pt idx="46">
                  <c:v>19467</c:v>
                </c:pt>
                <c:pt idx="47">
                  <c:v>19089</c:v>
                </c:pt>
                <c:pt idx="48">
                  <c:v>16691</c:v>
                </c:pt>
                <c:pt idx="49">
                  <c:v>21305</c:v>
                </c:pt>
                <c:pt idx="50">
                  <c:v>21437</c:v>
                </c:pt>
                <c:pt idx="51">
                  <c:v>17493</c:v>
                </c:pt>
                <c:pt idx="52">
                  <c:v>18841</c:v>
                </c:pt>
                <c:pt idx="53">
                  <c:v>18352</c:v>
                </c:pt>
                <c:pt idx="54">
                  <c:v>18848</c:v>
                </c:pt>
                <c:pt idx="55">
                  <c:v>23339</c:v>
                </c:pt>
                <c:pt idx="56">
                  <c:v>24197</c:v>
                </c:pt>
                <c:pt idx="57">
                  <c:v>21432</c:v>
                </c:pt>
                <c:pt idx="58">
                  <c:v>11754</c:v>
                </c:pt>
                <c:pt idx="59">
                  <c:v>9133</c:v>
                </c:pt>
                <c:pt idx="60">
                  <c:v>7710</c:v>
                </c:pt>
                <c:pt idx="61">
                  <c:v>6755</c:v>
                </c:pt>
                <c:pt idx="62">
                  <c:v>6851</c:v>
                </c:pt>
                <c:pt idx="63">
                  <c:v>7131</c:v>
                </c:pt>
                <c:pt idx="64">
                  <c:v>7440</c:v>
                </c:pt>
                <c:pt idx="65">
                  <c:v>8441</c:v>
                </c:pt>
                <c:pt idx="66">
                  <c:v>7989</c:v>
                </c:pt>
                <c:pt idx="67">
                  <c:v>8943</c:v>
                </c:pt>
                <c:pt idx="68">
                  <c:v>8752</c:v>
                </c:pt>
                <c:pt idx="69">
                  <c:v>12781</c:v>
                </c:pt>
                <c:pt idx="70">
                  <c:v>9939</c:v>
                </c:pt>
                <c:pt idx="71">
                  <c:v>10142</c:v>
                </c:pt>
              </c:numCache>
            </c:numRef>
          </c:val>
        </c:ser>
        <c:marker val="1"/>
        <c:axId val="66240896"/>
        <c:axId val="66242432"/>
      </c:lineChart>
      <c:lineChart>
        <c:grouping val="standard"/>
        <c:ser>
          <c:idx val="0"/>
          <c:order val="0"/>
          <c:tx>
            <c:strRef>
              <c:f>Regional!$A$99</c:f>
              <c:strCache>
                <c:ptCount val="1"/>
                <c:pt idx="0">
                  <c:v>Florida - Right Scale</c:v>
                </c:pt>
              </c:strCache>
            </c:strRef>
          </c:tx>
          <c:spPr>
            <a:ln cap="rnd">
              <a:solidFill>
                <a:srgbClr val="A5C92B"/>
              </a:solidFill>
            </a:ln>
            <a:effectLst/>
          </c:spPr>
          <c:marker>
            <c:symbol val="none"/>
          </c:marker>
          <c:cat>
            <c:strRef>
              <c:f>Regional!$B$96:$BU$96</c:f>
              <c:strCache>
                <c:ptCount val="72"/>
                <c:pt idx="0">
                  <c:v>Jan-2006</c:v>
                </c:pt>
                <c:pt idx="6">
                  <c:v>Jul-2006</c:v>
                </c:pt>
                <c:pt idx="12">
                  <c:v>Jan-2007</c:v>
                </c:pt>
                <c:pt idx="18">
                  <c:v>Jul-2007</c:v>
                </c:pt>
                <c:pt idx="24">
                  <c:v>Jan-2008</c:v>
                </c:pt>
                <c:pt idx="30">
                  <c:v>Jul-2008</c:v>
                </c:pt>
                <c:pt idx="36">
                  <c:v>Jan-2009</c:v>
                </c:pt>
                <c:pt idx="42">
                  <c:v>Jul-2009</c:v>
                </c:pt>
                <c:pt idx="48">
                  <c:v>Jan-2010</c:v>
                </c:pt>
                <c:pt idx="54">
                  <c:v>Jul-2010</c:v>
                </c:pt>
                <c:pt idx="60">
                  <c:v>Jan-2011</c:v>
                </c:pt>
                <c:pt idx="66">
                  <c:v>Jul-2011</c:v>
                </c:pt>
                <c:pt idx="71">
                  <c:v>Dec-2011</c:v>
                </c:pt>
              </c:strCache>
            </c:strRef>
          </c:cat>
          <c:val>
            <c:numRef>
              <c:f>Regional!$B$99:$BU$99</c:f>
              <c:numCache>
                <c:formatCode>#,##0</c:formatCode>
                <c:ptCount val="72"/>
                <c:pt idx="0">
                  <c:v>10334</c:v>
                </c:pt>
                <c:pt idx="1">
                  <c:v>10019</c:v>
                </c:pt>
                <c:pt idx="2">
                  <c:v>9283</c:v>
                </c:pt>
                <c:pt idx="3">
                  <c:v>8350</c:v>
                </c:pt>
                <c:pt idx="4">
                  <c:v>8898</c:v>
                </c:pt>
                <c:pt idx="5">
                  <c:v>8605</c:v>
                </c:pt>
                <c:pt idx="6">
                  <c:v>10757</c:v>
                </c:pt>
                <c:pt idx="7">
                  <c:v>16433</c:v>
                </c:pt>
                <c:pt idx="8">
                  <c:v>12946</c:v>
                </c:pt>
                <c:pt idx="9">
                  <c:v>11413</c:v>
                </c:pt>
                <c:pt idx="10">
                  <c:v>9362</c:v>
                </c:pt>
                <c:pt idx="11">
                  <c:v>8321</c:v>
                </c:pt>
                <c:pt idx="12">
                  <c:v>11709</c:v>
                </c:pt>
                <c:pt idx="13">
                  <c:v>19144</c:v>
                </c:pt>
                <c:pt idx="14">
                  <c:v>14303</c:v>
                </c:pt>
                <c:pt idx="15">
                  <c:v>14318</c:v>
                </c:pt>
                <c:pt idx="16">
                  <c:v>21704</c:v>
                </c:pt>
                <c:pt idx="17">
                  <c:v>21035</c:v>
                </c:pt>
                <c:pt idx="18">
                  <c:v>19179</c:v>
                </c:pt>
                <c:pt idx="19">
                  <c:v>33932</c:v>
                </c:pt>
                <c:pt idx="20">
                  <c:v>33354</c:v>
                </c:pt>
                <c:pt idx="21">
                  <c:v>30190</c:v>
                </c:pt>
                <c:pt idx="22">
                  <c:v>29238</c:v>
                </c:pt>
                <c:pt idx="23">
                  <c:v>31219</c:v>
                </c:pt>
                <c:pt idx="24">
                  <c:v>30178</c:v>
                </c:pt>
                <c:pt idx="25">
                  <c:v>32447</c:v>
                </c:pt>
                <c:pt idx="26">
                  <c:v>30254</c:v>
                </c:pt>
                <c:pt idx="27">
                  <c:v>35264</c:v>
                </c:pt>
                <c:pt idx="28">
                  <c:v>37364</c:v>
                </c:pt>
                <c:pt idx="29">
                  <c:v>40351</c:v>
                </c:pt>
                <c:pt idx="30">
                  <c:v>45884</c:v>
                </c:pt>
                <c:pt idx="31">
                  <c:v>44000</c:v>
                </c:pt>
                <c:pt idx="32">
                  <c:v>47956</c:v>
                </c:pt>
                <c:pt idx="33">
                  <c:v>54324</c:v>
                </c:pt>
                <c:pt idx="34">
                  <c:v>49190</c:v>
                </c:pt>
                <c:pt idx="35">
                  <c:v>50808</c:v>
                </c:pt>
                <c:pt idx="36">
                  <c:v>40770</c:v>
                </c:pt>
                <c:pt idx="37">
                  <c:v>46391</c:v>
                </c:pt>
                <c:pt idx="38">
                  <c:v>47131</c:v>
                </c:pt>
                <c:pt idx="39">
                  <c:v>64588</c:v>
                </c:pt>
                <c:pt idx="40">
                  <c:v>58931</c:v>
                </c:pt>
                <c:pt idx="41">
                  <c:v>52902</c:v>
                </c:pt>
                <c:pt idx="42">
                  <c:v>56486</c:v>
                </c:pt>
                <c:pt idx="43">
                  <c:v>62401</c:v>
                </c:pt>
                <c:pt idx="44">
                  <c:v>55036</c:v>
                </c:pt>
                <c:pt idx="45">
                  <c:v>51911</c:v>
                </c:pt>
                <c:pt idx="46">
                  <c:v>52935</c:v>
                </c:pt>
                <c:pt idx="47">
                  <c:v>55311</c:v>
                </c:pt>
                <c:pt idx="48">
                  <c:v>47069</c:v>
                </c:pt>
                <c:pt idx="49">
                  <c:v>54032</c:v>
                </c:pt>
                <c:pt idx="50">
                  <c:v>59067</c:v>
                </c:pt>
                <c:pt idx="51">
                  <c:v>48384</c:v>
                </c:pt>
                <c:pt idx="52">
                  <c:v>50685</c:v>
                </c:pt>
                <c:pt idx="53">
                  <c:v>51550</c:v>
                </c:pt>
                <c:pt idx="54">
                  <c:v>51557</c:v>
                </c:pt>
                <c:pt idx="55">
                  <c:v>56877</c:v>
                </c:pt>
                <c:pt idx="56">
                  <c:v>59514</c:v>
                </c:pt>
                <c:pt idx="57">
                  <c:v>56858</c:v>
                </c:pt>
                <c:pt idx="58">
                  <c:v>32938</c:v>
                </c:pt>
                <c:pt idx="59">
                  <c:v>25641</c:v>
                </c:pt>
                <c:pt idx="60">
                  <c:v>21671</c:v>
                </c:pt>
                <c:pt idx="61">
                  <c:v>18760</c:v>
                </c:pt>
                <c:pt idx="62">
                  <c:v>19710</c:v>
                </c:pt>
                <c:pt idx="63">
                  <c:v>19649</c:v>
                </c:pt>
                <c:pt idx="64">
                  <c:v>19192</c:v>
                </c:pt>
                <c:pt idx="65">
                  <c:v>23769</c:v>
                </c:pt>
                <c:pt idx="66">
                  <c:v>22377</c:v>
                </c:pt>
                <c:pt idx="67">
                  <c:v>23569</c:v>
                </c:pt>
                <c:pt idx="68">
                  <c:v>24077</c:v>
                </c:pt>
                <c:pt idx="69">
                  <c:v>33073</c:v>
                </c:pt>
                <c:pt idx="70">
                  <c:v>24739</c:v>
                </c:pt>
                <c:pt idx="71">
                  <c:v>24576</c:v>
                </c:pt>
              </c:numCache>
            </c:numRef>
          </c:val>
        </c:ser>
        <c:marker val="1"/>
        <c:axId val="66243968"/>
        <c:axId val="66249856"/>
      </c:lineChart>
      <c:catAx>
        <c:axId val="66240896"/>
        <c:scaling>
          <c:orientation val="minMax"/>
        </c:scaling>
        <c:axPos val="b"/>
        <c:numFmt formatCode="@" sourceLinked="1"/>
        <c:majorTickMark val="cross"/>
        <c:tickLblPos val="nextTo"/>
        <c:spPr>
          <a:ln>
            <a:solidFill>
              <a:srgbClr val="595959"/>
            </a:solidFill>
          </a:ln>
        </c:spPr>
        <c:txPr>
          <a:bodyPr rot="-2700000" vert="horz"/>
          <a:lstStyle/>
          <a:p>
            <a:pPr>
              <a:defRPr sz="1100"/>
            </a:pPr>
            <a:endParaRPr lang="en-US"/>
          </a:p>
        </c:txPr>
        <c:crossAx val="66242432"/>
        <c:crosses val="autoZero"/>
        <c:auto val="1"/>
        <c:lblAlgn val="ctr"/>
        <c:lblOffset val="100"/>
      </c:catAx>
      <c:valAx>
        <c:axId val="66242432"/>
        <c:scaling>
          <c:orientation val="minMax"/>
          <c:max val="30000"/>
        </c:scaling>
        <c:axPos val="l"/>
        <c:numFmt formatCode="#,##0" sourceLinked="1"/>
        <c:majorTickMark val="cross"/>
        <c:tickLblPos val="nextTo"/>
        <c:spPr>
          <a:ln>
            <a:solidFill>
              <a:srgbClr val="595959"/>
            </a:solidFill>
          </a:ln>
        </c:spPr>
        <c:txPr>
          <a:bodyPr rot="0" vert="horz"/>
          <a:lstStyle/>
          <a:p>
            <a:pPr>
              <a:defRPr/>
            </a:pPr>
            <a:endParaRPr lang="en-US"/>
          </a:p>
        </c:txPr>
        <c:crossAx val="66240896"/>
        <c:crosses val="autoZero"/>
        <c:crossBetween val="between"/>
      </c:valAx>
      <c:catAx>
        <c:axId val="66243968"/>
        <c:scaling>
          <c:orientation val="minMax"/>
        </c:scaling>
        <c:delete val="1"/>
        <c:axPos val="b"/>
        <c:tickLblPos val="none"/>
        <c:crossAx val="66249856"/>
        <c:crosses val="autoZero"/>
        <c:auto val="1"/>
        <c:lblAlgn val="ctr"/>
        <c:lblOffset val="100"/>
      </c:catAx>
      <c:valAx>
        <c:axId val="66249856"/>
        <c:scaling>
          <c:orientation val="minMax"/>
        </c:scaling>
        <c:axPos val="r"/>
        <c:numFmt formatCode="#,##0" sourceLinked="1"/>
        <c:majorTickMark val="cross"/>
        <c:tickLblPos val="nextTo"/>
        <c:spPr>
          <a:ln>
            <a:solidFill>
              <a:srgbClr val="595959"/>
            </a:solidFill>
          </a:ln>
        </c:spPr>
        <c:txPr>
          <a:bodyPr rot="0" vert="horz"/>
          <a:lstStyle/>
          <a:p>
            <a:pPr>
              <a:defRPr/>
            </a:pPr>
            <a:endParaRPr lang="en-US"/>
          </a:p>
        </c:txPr>
        <c:crossAx val="66243968"/>
        <c:crosses val="max"/>
        <c:crossBetween val="between"/>
      </c:valAx>
      <c:spPr>
        <a:solidFill>
          <a:srgbClr val="FFFFFF"/>
        </a:solidFill>
        <a:ln w="25400">
          <a:noFill/>
        </a:ln>
      </c:spPr>
    </c:plotArea>
    <c:legend>
      <c:legendPos val="r"/>
      <c:layout>
        <c:manualLayout>
          <c:xMode val="edge"/>
          <c:yMode val="edge"/>
          <c:x val="0.1988613743941979"/>
          <c:y val="0.87520742405003149"/>
          <c:w val="0.63654763384132251"/>
          <c:h val="8.2795994675207346E-2"/>
        </c:manualLayout>
      </c:layout>
      <c:spPr>
        <a:noFill/>
        <a:ln w="25400">
          <a:noFill/>
        </a:ln>
      </c:spPr>
    </c:legend>
    <c:plotVisOnly val="1"/>
    <c:dispBlanksAs val="gap"/>
  </c:chart>
  <c:spPr>
    <a:noFill/>
    <a:ln w="3175">
      <a:noFill/>
      <a:prstDash val="solid"/>
    </a:ln>
  </c:spPr>
  <c:txPr>
    <a:bodyPr/>
    <a:lstStyle/>
    <a:p>
      <a:pPr>
        <a:defRPr sz="1100" b="0" i="0" u="none" strike="noStrike" baseline="0">
          <a:solidFill>
            <a:schemeClr val="bg1"/>
          </a:solidFill>
          <a:latin typeface="Arial" pitchFamily="34" charset="0"/>
          <a:ea typeface="Calibri"/>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3154372096032085E-2"/>
          <c:y val="1.9055677964332558E-2"/>
          <c:w val="0.92712413949164796"/>
          <c:h val="0.8238075107748194"/>
        </c:manualLayout>
      </c:layout>
      <c:lineChart>
        <c:grouping val="standard"/>
        <c:ser>
          <c:idx val="0"/>
          <c:order val="0"/>
          <c:tx>
            <c:strRef>
              <c:f>Wages!$B$10</c:f>
              <c:strCache>
                <c:ptCount val="1"/>
                <c:pt idx="0">
                  <c:v>SOUTHEAST FLORIDA</c:v>
                </c:pt>
              </c:strCache>
            </c:strRef>
          </c:tx>
          <c:spPr>
            <a:ln w="38100" cap="rnd">
              <a:solidFill>
                <a:srgbClr val="8EB4E3"/>
              </a:solidFill>
            </a:ln>
            <a:effectLst/>
          </c:spPr>
          <c:marker>
            <c:symbol val="none"/>
          </c:marker>
          <c:cat>
            <c:numRef>
              <c:f>Wages!$C$9:$V$9</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Wages!$C$10:$V$10</c:f>
              <c:numCache>
                <c:formatCode>_(* #,##0.000_);_(* \(#,##0.000\);_(* "-"??_);_(@_)</c:formatCode>
                <c:ptCount val="20"/>
                <c:pt idx="0">
                  <c:v>0.98600200293287932</c:v>
                </c:pt>
                <c:pt idx="1">
                  <c:v>0.98272235502246397</c:v>
                </c:pt>
                <c:pt idx="2">
                  <c:v>0.98299785315426724</c:v>
                </c:pt>
                <c:pt idx="3">
                  <c:v>0.98504070636769192</c:v>
                </c:pt>
                <c:pt idx="4">
                  <c:v>0.97714818175936857</c:v>
                </c:pt>
                <c:pt idx="5">
                  <c:v>0.97750996378270849</c:v>
                </c:pt>
                <c:pt idx="6">
                  <c:v>0.97870850233626094</c:v>
                </c:pt>
                <c:pt idx="7">
                  <c:v>0.96203170457938603</c:v>
                </c:pt>
                <c:pt idx="8">
                  <c:v>0.96493382205071265</c:v>
                </c:pt>
                <c:pt idx="9">
                  <c:v>0.95408406416291847</c:v>
                </c:pt>
                <c:pt idx="10">
                  <c:v>0.95574835984056805</c:v>
                </c:pt>
                <c:pt idx="11">
                  <c:v>0.96130083409828526</c:v>
                </c:pt>
                <c:pt idx="12">
                  <c:v>0.97183324273247895</c:v>
                </c:pt>
                <c:pt idx="13">
                  <c:v>0.97197089652593438</c:v>
                </c:pt>
                <c:pt idx="14">
                  <c:v>0.97772503053819437</c:v>
                </c:pt>
                <c:pt idx="15">
                  <c:v>0.99389274352405832</c:v>
                </c:pt>
                <c:pt idx="16">
                  <c:v>0.99599532013332093</c:v>
                </c:pt>
                <c:pt idx="17">
                  <c:v>0.98666589468375665</c:v>
                </c:pt>
                <c:pt idx="18">
                  <c:v>0.98253713865690451</c:v>
                </c:pt>
                <c:pt idx="19">
                  <c:v>0.98930826589541221</c:v>
                </c:pt>
              </c:numCache>
            </c:numRef>
          </c:val>
        </c:ser>
        <c:ser>
          <c:idx val="1"/>
          <c:order val="1"/>
          <c:tx>
            <c:strRef>
              <c:f>Wages!$B$11</c:f>
              <c:strCache>
                <c:ptCount val="1"/>
                <c:pt idx="0">
                  <c:v>Florida</c:v>
                </c:pt>
              </c:strCache>
            </c:strRef>
          </c:tx>
          <c:spPr>
            <a:ln w="38100" cap="rnd">
              <a:solidFill>
                <a:srgbClr val="A5C92B"/>
              </a:solidFill>
            </a:ln>
            <a:effectLst/>
          </c:spPr>
          <c:marker>
            <c:symbol val="none"/>
          </c:marker>
          <c:cat>
            <c:numRef>
              <c:f>Wages!$C$9:$V$9</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Wages!$C$11:$V$11</c:f>
              <c:numCache>
                <c:formatCode>_(* #,##0.000_);_(* \(#,##0.000\);_(* "-"??_);_(@_)</c:formatCode>
                <c:ptCount val="20"/>
                <c:pt idx="0">
                  <c:v>0.91555308884429676</c:v>
                </c:pt>
                <c:pt idx="1">
                  <c:v>0.91649895264303805</c:v>
                </c:pt>
                <c:pt idx="2">
                  <c:v>0.91620177115437162</c:v>
                </c:pt>
                <c:pt idx="3">
                  <c:v>0.91590290294128929</c:v>
                </c:pt>
                <c:pt idx="4">
                  <c:v>0.91156793122780644</c:v>
                </c:pt>
                <c:pt idx="5">
                  <c:v>0.91110227395972654</c:v>
                </c:pt>
                <c:pt idx="6">
                  <c:v>0.9074267418389339</c:v>
                </c:pt>
                <c:pt idx="7">
                  <c:v>0.89874721696075643</c:v>
                </c:pt>
                <c:pt idx="8">
                  <c:v>0.90125367101398934</c:v>
                </c:pt>
                <c:pt idx="9">
                  <c:v>0.88736355114752918</c:v>
                </c:pt>
                <c:pt idx="10">
                  <c:v>0.88551948422433957</c:v>
                </c:pt>
                <c:pt idx="11">
                  <c:v>0.89956986263355165</c:v>
                </c:pt>
                <c:pt idx="12">
                  <c:v>0.91168604333824577</c:v>
                </c:pt>
                <c:pt idx="13">
                  <c:v>0.91529287039491125</c:v>
                </c:pt>
                <c:pt idx="14">
                  <c:v>0.9177181446596766</c:v>
                </c:pt>
                <c:pt idx="15">
                  <c:v>0.93001200774376946</c:v>
                </c:pt>
                <c:pt idx="16">
                  <c:v>0.92881062220453081</c:v>
                </c:pt>
                <c:pt idx="17">
                  <c:v>0.91803902264387682</c:v>
                </c:pt>
                <c:pt idx="18">
                  <c:v>0.91590804898814593</c:v>
                </c:pt>
                <c:pt idx="19">
                  <c:v>0.92531256136675766</c:v>
                </c:pt>
              </c:numCache>
            </c:numRef>
          </c:val>
        </c:ser>
        <c:ser>
          <c:idx val="2"/>
          <c:order val="2"/>
          <c:tx>
            <c:strRef>
              <c:f>Wages!$B$12</c:f>
              <c:strCache>
                <c:ptCount val="1"/>
                <c:pt idx="0">
                  <c:v>United States = 1.00</c:v>
                </c:pt>
              </c:strCache>
            </c:strRef>
          </c:tx>
          <c:spPr>
            <a:ln w="38100" cap="rnd">
              <a:solidFill>
                <a:srgbClr val="02405C"/>
              </a:solidFill>
            </a:ln>
            <a:effectLst/>
          </c:spPr>
          <c:marker>
            <c:symbol val="none"/>
          </c:marker>
          <c:cat>
            <c:numRef>
              <c:f>Wages!$C$9:$V$9</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Wages!$C$12:$V$12</c:f>
              <c:numCache>
                <c:formatCode>_(* #,##0.000_);_(* \(#,##0.000\);_(* "-"??_);_(@_)</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ser>
        <c:marker val="1"/>
        <c:axId val="68835200"/>
        <c:axId val="68836736"/>
      </c:lineChart>
      <c:catAx>
        <c:axId val="68835200"/>
        <c:scaling>
          <c:orientation val="minMax"/>
        </c:scaling>
        <c:axPos val="b"/>
        <c:numFmt formatCode="General" sourceLinked="1"/>
        <c:majorTickMark val="cross"/>
        <c:tickLblPos val="nextTo"/>
        <c:spPr>
          <a:ln>
            <a:solidFill>
              <a:srgbClr val="595959"/>
            </a:solidFill>
          </a:ln>
        </c:spPr>
        <c:txPr>
          <a:bodyPr/>
          <a:lstStyle/>
          <a:p>
            <a:pPr>
              <a:defRPr sz="1100"/>
            </a:pPr>
            <a:endParaRPr lang="en-US"/>
          </a:p>
        </c:txPr>
        <c:crossAx val="68836736"/>
        <c:crosses val="autoZero"/>
        <c:auto val="1"/>
        <c:lblAlgn val="ctr"/>
        <c:lblOffset val="100"/>
        <c:tickLblSkip val="1"/>
      </c:catAx>
      <c:valAx>
        <c:axId val="68836736"/>
        <c:scaling>
          <c:orientation val="minMax"/>
          <c:max val="1.05"/>
          <c:min val="0.85000000000000064"/>
        </c:scaling>
        <c:axPos val="l"/>
        <c:minorGridlines>
          <c:spPr>
            <a:ln>
              <a:solidFill>
                <a:schemeClr val="bg2"/>
              </a:solidFill>
            </a:ln>
          </c:spPr>
        </c:minorGridlines>
        <c:numFmt formatCode="#,##0.00" sourceLinked="0"/>
        <c:majorTickMark val="cross"/>
        <c:tickLblPos val="nextTo"/>
        <c:spPr>
          <a:ln>
            <a:solidFill>
              <a:srgbClr val="595959"/>
            </a:solidFill>
          </a:ln>
        </c:spPr>
        <c:crossAx val="68835200"/>
        <c:crosses val="autoZero"/>
        <c:crossBetween val="between"/>
        <c:majorUnit val="0.05"/>
      </c:valAx>
    </c:plotArea>
    <c:legend>
      <c:legendPos val="b"/>
      <c:layout>
        <c:manualLayout>
          <c:xMode val="edge"/>
          <c:yMode val="edge"/>
          <c:x val="0.18967468008055785"/>
          <c:y val="0.93321581141836663"/>
          <c:w val="0.62065051398296966"/>
          <c:h val="5.4733091931838347E-2"/>
        </c:manualLayout>
      </c:layout>
    </c:legend>
    <c:plotVisOnly val="1"/>
  </c:chart>
  <c:spPr>
    <a:ln>
      <a:noFill/>
    </a:ln>
  </c:spPr>
  <c:txPr>
    <a:bodyPr/>
    <a:lstStyle/>
    <a:p>
      <a:pPr>
        <a:defRPr sz="1100">
          <a:solidFill>
            <a:schemeClr val="bg1"/>
          </a:solidFill>
          <a:latin typeface="Arial" pitchFamily="34" charset="0"/>
          <a:cs typeface="Arial"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4410302022175944E-2"/>
          <c:y val="2.3808507125329538E-2"/>
          <c:w val="0.89990244343460213"/>
          <c:h val="0.82608227388062361"/>
        </c:manualLayout>
      </c:layout>
      <c:lineChart>
        <c:grouping val="standard"/>
        <c:ser>
          <c:idx val="0"/>
          <c:order val="0"/>
          <c:tx>
            <c:strRef>
              <c:f>PCI!$B$10</c:f>
              <c:strCache>
                <c:ptCount val="1"/>
                <c:pt idx="0">
                  <c:v>SOUTHEAST FLORIDA</c:v>
                </c:pt>
              </c:strCache>
            </c:strRef>
          </c:tx>
          <c:spPr>
            <a:ln w="38100" cap="rnd">
              <a:solidFill>
                <a:srgbClr val="8EB4E3"/>
              </a:solidFill>
            </a:ln>
            <a:effectLst/>
          </c:spPr>
          <c:marker>
            <c:symbol val="none"/>
          </c:marker>
          <c:cat>
            <c:numRef>
              <c:f>PCI!$C$9:$V$9</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PCI!$C$10:$V$10</c:f>
              <c:numCache>
                <c:formatCode>_(* #,##0.000_);_(* \(#,##0.000\);_(* "-"??_);_(@_)</c:formatCode>
                <c:ptCount val="20"/>
                <c:pt idx="0">
                  <c:v>1.1396022396766581</c:v>
                </c:pt>
                <c:pt idx="1">
                  <c:v>1.134509382980702</c:v>
                </c:pt>
                <c:pt idx="2">
                  <c:v>1.1119009480003148</c:v>
                </c:pt>
                <c:pt idx="3">
                  <c:v>1.1193913599835448</c:v>
                </c:pt>
                <c:pt idx="4">
                  <c:v>1.099846940170826</c:v>
                </c:pt>
                <c:pt idx="5">
                  <c:v>1.1037355521014078</c:v>
                </c:pt>
                <c:pt idx="6">
                  <c:v>1.0938226350664446</c:v>
                </c:pt>
                <c:pt idx="7">
                  <c:v>1.0680842049636081</c:v>
                </c:pt>
                <c:pt idx="8">
                  <c:v>1.0683875020315852</c:v>
                </c:pt>
                <c:pt idx="9">
                  <c:v>1.0549002288837681</c:v>
                </c:pt>
                <c:pt idx="10">
                  <c:v>1.0526240606284178</c:v>
                </c:pt>
                <c:pt idx="11">
                  <c:v>1.051333463213864</c:v>
                </c:pt>
                <c:pt idx="12">
                  <c:v>1.0657378972526708</c:v>
                </c:pt>
                <c:pt idx="13">
                  <c:v>1.0554767009466524</c:v>
                </c:pt>
                <c:pt idx="14">
                  <c:v>1.0811459647991821</c:v>
                </c:pt>
                <c:pt idx="15">
                  <c:v>1.1002404429228361</c:v>
                </c:pt>
                <c:pt idx="16">
                  <c:v>1.1198363193604941</c:v>
                </c:pt>
                <c:pt idx="17">
                  <c:v>1.1121736702992677</c:v>
                </c:pt>
                <c:pt idx="18">
                  <c:v>1.1021580198761503</c:v>
                </c:pt>
                <c:pt idx="19">
                  <c:v>1.0863406961348936</c:v>
                </c:pt>
              </c:numCache>
            </c:numRef>
          </c:val>
        </c:ser>
        <c:ser>
          <c:idx val="1"/>
          <c:order val="1"/>
          <c:tx>
            <c:strRef>
              <c:f>PCI!$B$11</c:f>
              <c:strCache>
                <c:ptCount val="1"/>
                <c:pt idx="0">
                  <c:v>Florida</c:v>
                </c:pt>
              </c:strCache>
            </c:strRef>
          </c:tx>
          <c:spPr>
            <a:ln w="38100" cap="rnd">
              <a:solidFill>
                <a:srgbClr val="A5C92B"/>
              </a:solidFill>
            </a:ln>
            <a:effectLst/>
          </c:spPr>
          <c:marker>
            <c:symbol val="none"/>
          </c:marker>
          <c:cat>
            <c:numRef>
              <c:f>PCI!$C$9:$V$9</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PCI!$C$11:$V$11</c:f>
              <c:numCache>
                <c:formatCode>_(* #,##0.000_);_(* \(#,##0.000\);_(* "-"??_);_(@_)</c:formatCode>
                <c:ptCount val="20"/>
                <c:pt idx="0">
                  <c:v>1.004288519169164</c:v>
                </c:pt>
                <c:pt idx="1">
                  <c:v>0.99788071450196758</c:v>
                </c:pt>
                <c:pt idx="2">
                  <c:v>0.98437424876195578</c:v>
                </c:pt>
                <c:pt idx="3">
                  <c:v>0.99120879120879124</c:v>
                </c:pt>
                <c:pt idx="4">
                  <c:v>0.98304704668789733</c:v>
                </c:pt>
                <c:pt idx="5">
                  <c:v>0.98933883586965621</c:v>
                </c:pt>
                <c:pt idx="6">
                  <c:v>0.98396203256689363</c:v>
                </c:pt>
                <c:pt idx="7">
                  <c:v>0.97134949715444341</c:v>
                </c:pt>
                <c:pt idx="8">
                  <c:v>0.97046738572161806</c:v>
                </c:pt>
                <c:pt idx="9">
                  <c:v>0.96456428899163205</c:v>
                </c:pt>
                <c:pt idx="10">
                  <c:v>0.95916617191107556</c:v>
                </c:pt>
                <c:pt idx="11">
                  <c:v>0.95710386899983968</c:v>
                </c:pt>
                <c:pt idx="12">
                  <c:v>0.96878675185149854</c:v>
                </c:pt>
                <c:pt idx="13">
                  <c:v>0.9693842769049611</c:v>
                </c:pt>
                <c:pt idx="14">
                  <c:v>0.98993536200230159</c:v>
                </c:pt>
                <c:pt idx="15">
                  <c:v>1.0051095302619693</c:v>
                </c:pt>
                <c:pt idx="16">
                  <c:v>1.0122818186641198</c:v>
                </c:pt>
                <c:pt idx="17">
                  <c:v>0.9996959022832691</c:v>
                </c:pt>
                <c:pt idx="18">
                  <c:v>0.98669911983085012</c:v>
                </c:pt>
                <c:pt idx="19">
                  <c:v>0.98309574870694783</c:v>
                </c:pt>
              </c:numCache>
            </c:numRef>
          </c:val>
        </c:ser>
        <c:ser>
          <c:idx val="2"/>
          <c:order val="2"/>
          <c:tx>
            <c:strRef>
              <c:f>PCI!$B$12</c:f>
              <c:strCache>
                <c:ptCount val="1"/>
                <c:pt idx="0">
                  <c:v>United States = 1.00</c:v>
                </c:pt>
              </c:strCache>
            </c:strRef>
          </c:tx>
          <c:spPr>
            <a:ln w="38100" cap="rnd">
              <a:solidFill>
                <a:srgbClr val="02405C"/>
              </a:solidFill>
            </a:ln>
            <a:effectLst/>
          </c:spPr>
          <c:marker>
            <c:symbol val="none"/>
          </c:marker>
          <c:cat>
            <c:numRef>
              <c:f>PCI!$C$9:$V$9</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PCI!$C$12:$V$12</c:f>
              <c:numCache>
                <c:formatCode>_(* #,##0.000_);_(* \(#,##0.000\);_(* "-"??_);_(@_)</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ser>
        <c:marker val="1"/>
        <c:axId val="68887296"/>
        <c:axId val="68888832"/>
      </c:lineChart>
      <c:catAx>
        <c:axId val="68887296"/>
        <c:scaling>
          <c:orientation val="minMax"/>
        </c:scaling>
        <c:axPos val="b"/>
        <c:numFmt formatCode="General" sourceLinked="1"/>
        <c:majorTickMark val="cross"/>
        <c:tickLblPos val="nextTo"/>
        <c:spPr>
          <a:ln>
            <a:solidFill>
              <a:srgbClr val="595959"/>
            </a:solidFill>
          </a:ln>
        </c:spPr>
        <c:crossAx val="68888832"/>
        <c:crosses val="autoZero"/>
        <c:auto val="1"/>
        <c:lblAlgn val="ctr"/>
        <c:lblOffset val="100"/>
        <c:tickLblSkip val="1"/>
      </c:catAx>
      <c:valAx>
        <c:axId val="68888832"/>
        <c:scaling>
          <c:orientation val="minMax"/>
          <c:max val="1.1500000000000001"/>
          <c:min val="0.9"/>
        </c:scaling>
        <c:axPos val="l"/>
        <c:numFmt formatCode="#,##0.00" sourceLinked="0"/>
        <c:majorTickMark val="cross"/>
        <c:tickLblPos val="nextTo"/>
        <c:spPr>
          <a:ln>
            <a:solidFill>
              <a:srgbClr val="595959"/>
            </a:solidFill>
          </a:ln>
        </c:spPr>
        <c:crossAx val="68887296"/>
        <c:crosses val="autoZero"/>
        <c:crossBetween val="between"/>
      </c:valAx>
    </c:plotArea>
    <c:legend>
      <c:legendPos val="b"/>
      <c:layout>
        <c:manualLayout>
          <c:xMode val="edge"/>
          <c:yMode val="edge"/>
          <c:x val="0.18944165512624031"/>
          <c:y val="0.942254133905713"/>
          <c:w val="0.60249725259453502"/>
          <c:h val="5.4733091931838347E-2"/>
        </c:manualLayout>
      </c:layout>
    </c:legend>
    <c:plotVisOnly val="1"/>
  </c:chart>
  <c:txPr>
    <a:bodyPr/>
    <a:lstStyle/>
    <a:p>
      <a:pPr>
        <a:defRPr sz="1100">
          <a:solidFill>
            <a:schemeClr val="bg1"/>
          </a:solidFill>
          <a:latin typeface="Arial"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2640418074206389E-2"/>
          <c:y val="3.367498362223293E-2"/>
          <c:w val="0.90960783795225486"/>
          <c:h val="0.81480339421320469"/>
        </c:manualLayout>
      </c:layout>
      <c:lineChart>
        <c:grouping val="standard"/>
        <c:ser>
          <c:idx val="2"/>
          <c:order val="0"/>
          <c:tx>
            <c:strRef>
              <c:f>Poverty!$A$5</c:f>
              <c:strCache>
                <c:ptCount val="1"/>
                <c:pt idx="0">
                  <c:v>SOUTHEAST FLORIDA</c:v>
                </c:pt>
              </c:strCache>
            </c:strRef>
          </c:tx>
          <c:spPr>
            <a:ln cap="rnd">
              <a:solidFill>
                <a:srgbClr val="8EB4E3"/>
              </a:solidFill>
            </a:ln>
            <a:effectLst/>
          </c:spPr>
          <c:marker>
            <c:symbol val="none"/>
          </c:marker>
          <c:cat>
            <c:strRef>
              <c:f>Poverty!$B$2:$L$2</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Poverty!$B$5:$L$5</c:f>
              <c:numCache>
                <c:formatCode>0.0%</c:formatCode>
                <c:ptCount val="11"/>
                <c:pt idx="0">
                  <c:v>0.12936927419714436</c:v>
                </c:pt>
                <c:pt idx="1">
                  <c:v>0.13823550138286633</c:v>
                </c:pt>
                <c:pt idx="2">
                  <c:v>0.14460167682886937</c:v>
                </c:pt>
                <c:pt idx="3">
                  <c:v>0.14677637417410541</c:v>
                </c:pt>
                <c:pt idx="4">
                  <c:v>0.13318640683281024</c:v>
                </c:pt>
                <c:pt idx="5">
                  <c:v>0.13555329991886708</c:v>
                </c:pt>
                <c:pt idx="6">
                  <c:v>0.1298542105951585</c:v>
                </c:pt>
                <c:pt idx="7">
                  <c:v>0.12279230486922472</c:v>
                </c:pt>
                <c:pt idx="8">
                  <c:v>0.13395289714462374</c:v>
                </c:pt>
                <c:pt idx="9">
                  <c:v>0.1513665292005352</c:v>
                </c:pt>
                <c:pt idx="10">
                  <c:v>0.16669448477802606</c:v>
                </c:pt>
              </c:numCache>
            </c:numRef>
          </c:val>
        </c:ser>
        <c:ser>
          <c:idx val="3"/>
          <c:order val="1"/>
          <c:tx>
            <c:strRef>
              <c:f>Poverty!$A$6</c:f>
              <c:strCache>
                <c:ptCount val="1"/>
                <c:pt idx="0">
                  <c:v>Florida</c:v>
                </c:pt>
              </c:strCache>
            </c:strRef>
          </c:tx>
          <c:spPr>
            <a:ln cap="rnd">
              <a:solidFill>
                <a:srgbClr val="A5C92B"/>
              </a:solidFill>
            </a:ln>
            <a:effectLst/>
          </c:spPr>
          <c:marker>
            <c:symbol val="none"/>
          </c:marker>
          <c:cat>
            <c:strRef>
              <c:f>Poverty!$B$2:$L$2</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Poverty!$B$6:$L$6</c:f>
              <c:numCache>
                <c:formatCode>0.0%</c:formatCode>
                <c:ptCount val="11"/>
                <c:pt idx="0">
                  <c:v>0.11700000000000002</c:v>
                </c:pt>
                <c:pt idx="1">
                  <c:v>0.126</c:v>
                </c:pt>
                <c:pt idx="2">
                  <c:v>0.128</c:v>
                </c:pt>
                <c:pt idx="3">
                  <c:v>0.13</c:v>
                </c:pt>
                <c:pt idx="4">
                  <c:v>0.11899999999999998</c:v>
                </c:pt>
                <c:pt idx="5">
                  <c:v>0.128</c:v>
                </c:pt>
                <c:pt idx="6">
                  <c:v>0.126</c:v>
                </c:pt>
                <c:pt idx="7">
                  <c:v>0.12100000000000002</c:v>
                </c:pt>
                <c:pt idx="8">
                  <c:v>0.13300000000000001</c:v>
                </c:pt>
                <c:pt idx="9">
                  <c:v>0.15000000000000011</c:v>
                </c:pt>
                <c:pt idx="10">
                  <c:v>0.16500000000000001</c:v>
                </c:pt>
              </c:numCache>
            </c:numRef>
          </c:val>
        </c:ser>
        <c:ser>
          <c:idx val="0"/>
          <c:order val="2"/>
          <c:tx>
            <c:strRef>
              <c:f>Poverty!$A$7</c:f>
              <c:strCache>
                <c:ptCount val="1"/>
                <c:pt idx="0">
                  <c:v>United States</c:v>
                </c:pt>
              </c:strCache>
            </c:strRef>
          </c:tx>
          <c:spPr>
            <a:ln cap="rnd">
              <a:solidFill>
                <a:srgbClr val="02405C"/>
              </a:solidFill>
            </a:ln>
            <a:effectLst/>
          </c:spPr>
          <c:marker>
            <c:symbol val="none"/>
          </c:marker>
          <c:cat>
            <c:strRef>
              <c:f>Poverty!$B$2:$L$2</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Poverty!$B$7:$L$7</c:f>
              <c:numCache>
                <c:formatCode>0.0%</c:formatCode>
                <c:ptCount val="11"/>
                <c:pt idx="0">
                  <c:v>0.113</c:v>
                </c:pt>
                <c:pt idx="1">
                  <c:v>0.11700000000000002</c:v>
                </c:pt>
                <c:pt idx="2">
                  <c:v>0.12100000000000002</c:v>
                </c:pt>
                <c:pt idx="3">
                  <c:v>0.125</c:v>
                </c:pt>
                <c:pt idx="4">
                  <c:v>0.127</c:v>
                </c:pt>
                <c:pt idx="5">
                  <c:v>0.13300000000000001</c:v>
                </c:pt>
                <c:pt idx="6">
                  <c:v>0.13300000000000001</c:v>
                </c:pt>
                <c:pt idx="7">
                  <c:v>0.13</c:v>
                </c:pt>
                <c:pt idx="8">
                  <c:v>0.13200000000000001</c:v>
                </c:pt>
                <c:pt idx="9">
                  <c:v>0.14300000000000004</c:v>
                </c:pt>
                <c:pt idx="10">
                  <c:v>0.15300000000000011</c:v>
                </c:pt>
              </c:numCache>
            </c:numRef>
          </c:val>
        </c:ser>
        <c:marker val="1"/>
        <c:axId val="69021056"/>
        <c:axId val="69031040"/>
      </c:lineChart>
      <c:catAx>
        <c:axId val="69021056"/>
        <c:scaling>
          <c:orientation val="minMax"/>
        </c:scaling>
        <c:axPos val="b"/>
        <c:majorTickMark val="cross"/>
        <c:tickLblPos val="nextTo"/>
        <c:spPr>
          <a:ln>
            <a:solidFill>
              <a:srgbClr val="595959"/>
            </a:solidFill>
          </a:ln>
        </c:spPr>
        <c:crossAx val="69031040"/>
        <c:crosses val="autoZero"/>
        <c:auto val="1"/>
        <c:lblAlgn val="ctr"/>
        <c:lblOffset val="100"/>
      </c:catAx>
      <c:valAx>
        <c:axId val="69031040"/>
        <c:scaling>
          <c:orientation val="minMax"/>
        </c:scaling>
        <c:axPos val="l"/>
        <c:numFmt formatCode="0%" sourceLinked="0"/>
        <c:majorTickMark val="cross"/>
        <c:tickLblPos val="nextTo"/>
        <c:spPr>
          <a:ln>
            <a:solidFill>
              <a:srgbClr val="595959"/>
            </a:solidFill>
          </a:ln>
        </c:spPr>
        <c:crossAx val="69021056"/>
        <c:crosses val="autoZero"/>
        <c:crossBetween val="between"/>
      </c:valAx>
    </c:plotArea>
    <c:legend>
      <c:legendPos val="b"/>
      <c:layout>
        <c:manualLayout>
          <c:xMode val="edge"/>
          <c:yMode val="edge"/>
          <c:x val="0.22728348890102057"/>
          <c:y val="0.94003302244842846"/>
          <c:w val="0.54543289863020161"/>
          <c:h val="5.4019939902140858E-2"/>
        </c:manualLayout>
      </c:layout>
    </c:legend>
    <c:plotVisOnly val="1"/>
  </c:chart>
  <c:spPr>
    <a:ln>
      <a:noFill/>
    </a:ln>
  </c:spPr>
  <c:txPr>
    <a:bodyPr/>
    <a:lstStyle/>
    <a:p>
      <a:pPr>
        <a:defRPr sz="1100">
          <a:solidFill>
            <a:schemeClr val="bg1"/>
          </a:solidFill>
          <a:latin typeface="Arial" pitchFamily="34" charset="0"/>
          <a:cs typeface="Arial"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862211135707176E-2"/>
          <c:y val="3.4119548776576483E-2"/>
          <c:w val="0.91313778886429242"/>
          <c:h val="0.7852435270428505"/>
        </c:manualLayout>
      </c:layout>
      <c:barChart>
        <c:barDir val="col"/>
        <c:grouping val="stacked"/>
        <c:ser>
          <c:idx val="0"/>
          <c:order val="0"/>
          <c:tx>
            <c:strRef>
              <c:f>Trade!$A$7</c:f>
              <c:strCache>
                <c:ptCount val="1"/>
                <c:pt idx="0">
                  <c:v>Exports</c:v>
                </c:pt>
              </c:strCache>
            </c:strRef>
          </c:tx>
          <c:spPr>
            <a:gradFill>
              <a:gsLst>
                <a:gs pos="0">
                  <a:srgbClr val="02405C"/>
                </a:gs>
                <a:gs pos="100000">
                  <a:srgbClr val="03648F"/>
                </a:gs>
              </a:gsLst>
              <a:lin ang="5400000" scaled="0"/>
            </a:gradFill>
          </c:spPr>
          <c:cat>
            <c:numRef>
              <c:f>Trade!$B$6:$M$6</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Trade!$B$7:$M$7</c:f>
              <c:numCache>
                <c:formatCode>General</c:formatCode>
                <c:ptCount val="12"/>
                <c:pt idx="0">
                  <c:v>31.118624028999999</c:v>
                </c:pt>
                <c:pt idx="1">
                  <c:v>29.790529049999961</c:v>
                </c:pt>
                <c:pt idx="2">
                  <c:v>26.308125779000001</c:v>
                </c:pt>
                <c:pt idx="3">
                  <c:v>26.213162303000001</c:v>
                </c:pt>
                <c:pt idx="4">
                  <c:v>30.068028161000001</c:v>
                </c:pt>
                <c:pt idx="5">
                  <c:v>34.095736614000074</c:v>
                </c:pt>
                <c:pt idx="6">
                  <c:v>39.626900019000011</c:v>
                </c:pt>
                <c:pt idx="7">
                  <c:v>45.459916421000003</c:v>
                </c:pt>
                <c:pt idx="8">
                  <c:v>54.882804681999943</c:v>
                </c:pt>
                <c:pt idx="9">
                  <c:v>49.452391327000001</c:v>
                </c:pt>
                <c:pt idx="10">
                  <c:v>58.831994743000003</c:v>
                </c:pt>
                <c:pt idx="11">
                  <c:v>69.262994723000006</c:v>
                </c:pt>
              </c:numCache>
            </c:numRef>
          </c:val>
        </c:ser>
        <c:ser>
          <c:idx val="1"/>
          <c:order val="1"/>
          <c:tx>
            <c:strRef>
              <c:f>Trade!$A$8</c:f>
              <c:strCache>
                <c:ptCount val="1"/>
                <c:pt idx="0">
                  <c:v>Imports</c:v>
                </c:pt>
              </c:strCache>
            </c:strRef>
          </c:tx>
          <c:spPr>
            <a:gradFill>
              <a:gsLst>
                <a:gs pos="0">
                  <a:srgbClr val="4F6228"/>
                </a:gs>
                <a:gs pos="100000">
                  <a:schemeClr val="accent4">
                    <a:lumMod val="75000"/>
                  </a:schemeClr>
                </a:gs>
              </a:gsLst>
              <a:lin ang="5400000" scaled="0"/>
            </a:gradFill>
          </c:spPr>
          <c:cat>
            <c:numRef>
              <c:f>Trade!$B$6:$M$6</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Trade!$B$8:$M$8</c:f>
              <c:numCache>
                <c:formatCode>General</c:formatCode>
                <c:ptCount val="12"/>
                <c:pt idx="0">
                  <c:v>24.699648076999971</c:v>
                </c:pt>
                <c:pt idx="1">
                  <c:v>23.574684699999999</c:v>
                </c:pt>
                <c:pt idx="2">
                  <c:v>23.288224324000002</c:v>
                </c:pt>
                <c:pt idx="3">
                  <c:v>25.953946350999967</c:v>
                </c:pt>
                <c:pt idx="4">
                  <c:v>28.814395096999998</c:v>
                </c:pt>
                <c:pt idx="5">
                  <c:v>31.802335115000005</c:v>
                </c:pt>
                <c:pt idx="6">
                  <c:v>32.474051291999999</c:v>
                </c:pt>
                <c:pt idx="7">
                  <c:v>33.586660873999996</c:v>
                </c:pt>
                <c:pt idx="8">
                  <c:v>35.366743003000003</c:v>
                </c:pt>
                <c:pt idx="9">
                  <c:v>29.644152235</c:v>
                </c:pt>
                <c:pt idx="10">
                  <c:v>36.634821965999997</c:v>
                </c:pt>
                <c:pt idx="11">
                  <c:v>43.559772990000013</c:v>
                </c:pt>
              </c:numCache>
            </c:numRef>
          </c:val>
        </c:ser>
        <c:overlap val="100"/>
        <c:axId val="69064192"/>
        <c:axId val="69065728"/>
      </c:barChart>
      <c:catAx>
        <c:axId val="69064192"/>
        <c:scaling>
          <c:orientation val="minMax"/>
        </c:scaling>
        <c:axPos val="b"/>
        <c:numFmt formatCode="General" sourceLinked="1"/>
        <c:majorTickMark val="cross"/>
        <c:tickLblPos val="nextTo"/>
        <c:spPr>
          <a:ln>
            <a:solidFill>
              <a:srgbClr val="595959"/>
            </a:solidFill>
          </a:ln>
        </c:spPr>
        <c:crossAx val="69065728"/>
        <c:crosses val="autoZero"/>
        <c:auto val="1"/>
        <c:lblAlgn val="ctr"/>
        <c:lblOffset val="100"/>
      </c:catAx>
      <c:valAx>
        <c:axId val="69065728"/>
        <c:scaling>
          <c:orientation val="minMax"/>
        </c:scaling>
        <c:axPos val="l"/>
        <c:numFmt formatCode="&quot;$&quot;#,##0" sourceLinked="0"/>
        <c:majorTickMark val="cross"/>
        <c:tickLblPos val="nextTo"/>
        <c:spPr>
          <a:ln>
            <a:solidFill>
              <a:srgbClr val="595959"/>
            </a:solidFill>
          </a:ln>
        </c:spPr>
        <c:crossAx val="69064192"/>
        <c:crosses val="autoZero"/>
        <c:crossBetween val="between"/>
      </c:valAx>
    </c:plotArea>
    <c:legend>
      <c:legendPos val="b"/>
      <c:layout>
        <c:manualLayout>
          <c:xMode val="edge"/>
          <c:yMode val="edge"/>
          <c:x val="0.42810948126392068"/>
          <c:y val="0.91513916644367421"/>
          <c:w val="0.18156996375461745"/>
          <c:h val="5.4733091931838347E-2"/>
        </c:manualLayout>
      </c:layout>
    </c:legend>
    <c:plotVisOnly val="1"/>
  </c:chart>
  <c:spPr>
    <a:ln>
      <a:noFill/>
    </a:ln>
  </c:spPr>
  <c:txPr>
    <a:bodyPr/>
    <a:lstStyle/>
    <a:p>
      <a:pPr>
        <a:defRPr sz="1100">
          <a:solidFill>
            <a:schemeClr val="bg1"/>
          </a:solidFill>
          <a:latin typeface="Arial" pitchFamily="34" charset="0"/>
          <a:cs typeface="Arial"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1672502443645619E-2"/>
          <c:y val="7.6108931276262531E-2"/>
          <c:w val="0.89428580238251232"/>
          <c:h val="0.77154579883733609"/>
        </c:manualLayout>
      </c:layout>
      <c:barChart>
        <c:barDir val="col"/>
        <c:grouping val="clustered"/>
        <c:ser>
          <c:idx val="0"/>
          <c:order val="0"/>
          <c:tx>
            <c:strRef>
              <c:f>'Overseas travlers'!$H$2</c:f>
              <c:strCache>
                <c:ptCount val="1"/>
                <c:pt idx="0">
                  <c:v>Miami</c:v>
                </c:pt>
              </c:strCache>
            </c:strRef>
          </c:tx>
          <c:spPr>
            <a:gradFill>
              <a:gsLst>
                <a:gs pos="0">
                  <a:srgbClr val="02405C"/>
                </a:gs>
                <a:gs pos="100000">
                  <a:srgbClr val="03648F"/>
                </a:gs>
              </a:gsLst>
              <a:lin ang="16200000" scaled="1"/>
            </a:gradFill>
            <a:effectLst>
              <a:outerShdw blurRad="40005" dist="22860" dir="5400000" algn="tl" rotWithShape="0">
                <a:prstClr val="black">
                  <a:alpha val="40000"/>
                </a:prstClr>
              </a:outerShdw>
            </a:effectLst>
          </c:spPr>
          <c:cat>
            <c:numRef>
              <c:f>'Overseas travlers'!$I$1:$S$1</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'Overseas travlers'!$I$2:$S$2</c:f>
              <c:numCache>
                <c:formatCode>General</c:formatCode>
                <c:ptCount val="11"/>
                <c:pt idx="0">
                  <c:v>2.9349999999999987</c:v>
                </c:pt>
                <c:pt idx="1">
                  <c:v>2.5539999999999998</c:v>
                </c:pt>
                <c:pt idx="2">
                  <c:v>2.198</c:v>
                </c:pt>
                <c:pt idx="3">
                  <c:v>2.073</c:v>
                </c:pt>
                <c:pt idx="4">
                  <c:v>2.1949999999999998</c:v>
                </c:pt>
                <c:pt idx="5">
                  <c:v>2.081</c:v>
                </c:pt>
                <c:pt idx="6" formatCode="0.0">
                  <c:v>1.9720000000000024</c:v>
                </c:pt>
                <c:pt idx="7">
                  <c:v>2.3409999999999997</c:v>
                </c:pt>
                <c:pt idx="8">
                  <c:v>2.585</c:v>
                </c:pt>
                <c:pt idx="9">
                  <c:v>2.661</c:v>
                </c:pt>
                <c:pt idx="10" formatCode="0.0">
                  <c:v>3.1109999999999998</c:v>
                </c:pt>
              </c:numCache>
            </c:numRef>
          </c:val>
        </c:ser>
        <c:axId val="69114496"/>
        <c:axId val="69124480"/>
      </c:barChart>
      <c:catAx>
        <c:axId val="69114496"/>
        <c:scaling>
          <c:orientation val="minMax"/>
        </c:scaling>
        <c:axPos val="b"/>
        <c:numFmt formatCode="General" sourceLinked="1"/>
        <c:majorTickMark val="cross"/>
        <c:tickLblPos val="nextTo"/>
        <c:spPr>
          <a:ln>
            <a:solidFill>
              <a:srgbClr val="595959"/>
            </a:solidFill>
          </a:ln>
        </c:spPr>
        <c:crossAx val="69124480"/>
        <c:crosses val="autoZero"/>
        <c:auto val="1"/>
        <c:lblAlgn val="ctr"/>
        <c:lblOffset val="100"/>
      </c:catAx>
      <c:valAx>
        <c:axId val="69124480"/>
        <c:scaling>
          <c:orientation val="minMax"/>
        </c:scaling>
        <c:axPos val="l"/>
        <c:numFmt formatCode="#,##0.0" sourceLinked="0"/>
        <c:majorTickMark val="cross"/>
        <c:tickLblPos val="nextTo"/>
        <c:spPr>
          <a:ln>
            <a:solidFill>
              <a:srgbClr val="595959"/>
            </a:solidFill>
          </a:ln>
        </c:spPr>
        <c:crossAx val="69114496"/>
        <c:crosses val="autoZero"/>
        <c:crossBetween val="between"/>
      </c:valAx>
    </c:plotArea>
    <c:plotVisOnly val="1"/>
  </c:chart>
  <c:spPr>
    <a:ln>
      <a:noFill/>
    </a:ln>
  </c:spPr>
  <c:txPr>
    <a:bodyPr/>
    <a:lstStyle/>
    <a:p>
      <a:pPr>
        <a:defRPr sz="1100">
          <a:solidFill>
            <a:schemeClr val="bg1"/>
          </a:solidFill>
          <a:latin typeface="Arial" pitchFamily="34" charset="0"/>
          <a:cs typeface="Arial"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751"/>
            <a:ext cx="3077760" cy="512781"/>
          </a:xfrm>
          <a:prstGeom prst="rect">
            <a:avLst/>
          </a:prstGeom>
          <a:noFill/>
          <a:ln w="9525">
            <a:noFill/>
            <a:miter lim="800000"/>
            <a:headEnd/>
            <a:tailEnd/>
          </a:ln>
          <a:effectLst/>
        </p:spPr>
        <p:txBody>
          <a:bodyPr vert="horz" wrap="square" lIns="20261" tIns="0" rIns="20261" bIns="0" numCol="1" anchor="t" anchorCtr="0" compatLnSpc="1">
            <a:prstTxWarp prst="textNoShape">
              <a:avLst/>
            </a:prstTxWarp>
          </a:bodyPr>
          <a:lstStyle>
            <a:lvl1pPr algn="l" defTabSz="1009109" eaLnBrk="0" hangingPunct="0">
              <a:defRPr sz="1100" b="0" i="1" dirty="0">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4021541" y="-1751"/>
            <a:ext cx="3077759" cy="512781"/>
          </a:xfrm>
          <a:prstGeom prst="rect">
            <a:avLst/>
          </a:prstGeom>
          <a:noFill/>
          <a:ln w="9525">
            <a:noFill/>
            <a:miter lim="800000"/>
            <a:headEnd/>
            <a:tailEnd/>
          </a:ln>
          <a:effectLst/>
        </p:spPr>
        <p:txBody>
          <a:bodyPr vert="horz" wrap="square" lIns="20261" tIns="0" rIns="20261" bIns="0" numCol="1" anchor="t" anchorCtr="0" compatLnSpc="1">
            <a:prstTxWarp prst="textNoShape">
              <a:avLst/>
            </a:prstTxWarp>
          </a:bodyPr>
          <a:lstStyle>
            <a:lvl1pPr algn="r" defTabSz="1009109" eaLnBrk="0" hangingPunct="0">
              <a:defRPr sz="1100" b="0" i="1" dirty="0">
                <a:solidFill>
                  <a:schemeClr val="tx1"/>
                </a:solidFill>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 y="9721835"/>
            <a:ext cx="3077760" cy="512780"/>
          </a:xfrm>
          <a:prstGeom prst="rect">
            <a:avLst/>
          </a:prstGeom>
          <a:noFill/>
          <a:ln w="9525">
            <a:noFill/>
            <a:miter lim="800000"/>
            <a:headEnd/>
            <a:tailEnd/>
          </a:ln>
          <a:effectLst/>
        </p:spPr>
        <p:txBody>
          <a:bodyPr vert="horz" wrap="square" lIns="20261" tIns="0" rIns="20261" bIns="0" numCol="1" anchor="b" anchorCtr="0" compatLnSpc="1">
            <a:prstTxWarp prst="textNoShape">
              <a:avLst/>
            </a:prstTxWarp>
          </a:bodyPr>
          <a:lstStyle>
            <a:lvl1pPr algn="l" defTabSz="1009109" eaLnBrk="0" hangingPunct="0">
              <a:defRPr sz="1100" b="0" i="1" dirty="0">
                <a:solidFill>
                  <a:schemeClr val="tx1"/>
                </a:solidFill>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4021541" y="9721835"/>
            <a:ext cx="3077759" cy="512780"/>
          </a:xfrm>
          <a:prstGeom prst="rect">
            <a:avLst/>
          </a:prstGeom>
          <a:noFill/>
          <a:ln w="9525">
            <a:noFill/>
            <a:miter lim="800000"/>
            <a:headEnd/>
            <a:tailEnd/>
          </a:ln>
          <a:effectLst/>
        </p:spPr>
        <p:txBody>
          <a:bodyPr vert="horz" wrap="square" lIns="20261" tIns="0" rIns="20261" bIns="0" numCol="1" anchor="b" anchorCtr="0" compatLnSpc="1">
            <a:prstTxWarp prst="textNoShape">
              <a:avLst/>
            </a:prstTxWarp>
          </a:bodyPr>
          <a:lstStyle>
            <a:lvl1pPr algn="r" defTabSz="1009109" eaLnBrk="0" hangingPunct="0">
              <a:defRPr sz="1100" b="0" i="1">
                <a:solidFill>
                  <a:schemeClr val="tx1"/>
                </a:solidFill>
                <a:latin typeface="Times New Roman" pitchFamily="18" charset="0"/>
              </a:defRPr>
            </a:lvl1pPr>
          </a:lstStyle>
          <a:p>
            <a:pPr>
              <a:defRPr/>
            </a:pPr>
            <a:fld id="{4D765BED-68C2-4335-93B1-8E66E65D70F5}" type="slidenum">
              <a:rPr lang="en-US"/>
              <a:pPr>
                <a:defRPr/>
              </a:pPr>
              <a:t>‹#›</a:t>
            </a:fld>
            <a:endParaRPr lang="en-US" dirty="0"/>
          </a:p>
        </p:txBody>
      </p:sp>
    </p:spTree>
    <p:extLst>
      <p:ext uri="{BB962C8B-B14F-4D97-AF65-F5344CB8AC3E}">
        <p14:creationId xmlns:p14="http://schemas.microsoft.com/office/powerpoint/2010/main" xmlns="" val="342707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751"/>
            <a:ext cx="3077760" cy="512781"/>
          </a:xfrm>
          <a:prstGeom prst="rect">
            <a:avLst/>
          </a:prstGeom>
          <a:noFill/>
          <a:ln w="9525">
            <a:noFill/>
            <a:miter lim="800000"/>
            <a:headEnd/>
            <a:tailEnd/>
          </a:ln>
          <a:effectLst/>
        </p:spPr>
        <p:txBody>
          <a:bodyPr vert="horz" wrap="square" lIns="20261" tIns="0" rIns="20261" bIns="0" numCol="1" anchor="t" anchorCtr="0" compatLnSpc="1">
            <a:prstTxWarp prst="textNoShape">
              <a:avLst/>
            </a:prstTxWarp>
          </a:bodyPr>
          <a:lstStyle>
            <a:lvl1pPr algn="l" defTabSz="1009109" eaLnBrk="0" hangingPunct="0">
              <a:defRPr sz="1100" b="0" i="1" dirty="0">
                <a:solidFill>
                  <a:schemeClr val="tx1"/>
                </a:solidFill>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4021541" y="-1751"/>
            <a:ext cx="3077759" cy="512781"/>
          </a:xfrm>
          <a:prstGeom prst="rect">
            <a:avLst/>
          </a:prstGeom>
          <a:noFill/>
          <a:ln w="9525">
            <a:noFill/>
            <a:miter lim="800000"/>
            <a:headEnd/>
            <a:tailEnd/>
          </a:ln>
          <a:effectLst/>
        </p:spPr>
        <p:txBody>
          <a:bodyPr vert="horz" wrap="square" lIns="20261" tIns="0" rIns="20261" bIns="0" numCol="1" anchor="t" anchorCtr="0" compatLnSpc="1">
            <a:prstTxWarp prst="textNoShape">
              <a:avLst/>
            </a:prstTxWarp>
          </a:bodyPr>
          <a:lstStyle>
            <a:lvl1pPr algn="r" defTabSz="1009109" eaLnBrk="0" hangingPunct="0">
              <a:defRPr sz="1100" b="0" i="1" dirty="0">
                <a:solidFill>
                  <a:schemeClr val="tx1"/>
                </a:solidFill>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 y="9721835"/>
            <a:ext cx="3077760" cy="512780"/>
          </a:xfrm>
          <a:prstGeom prst="rect">
            <a:avLst/>
          </a:prstGeom>
          <a:noFill/>
          <a:ln w="9525">
            <a:noFill/>
            <a:miter lim="800000"/>
            <a:headEnd/>
            <a:tailEnd/>
          </a:ln>
          <a:effectLst/>
        </p:spPr>
        <p:txBody>
          <a:bodyPr vert="horz" wrap="square" lIns="20261" tIns="0" rIns="20261" bIns="0" numCol="1" anchor="b" anchorCtr="0" compatLnSpc="1">
            <a:prstTxWarp prst="textNoShape">
              <a:avLst/>
            </a:prstTxWarp>
          </a:bodyPr>
          <a:lstStyle>
            <a:lvl1pPr algn="l" defTabSz="1009109" eaLnBrk="0" hangingPunct="0">
              <a:defRPr sz="1100" b="0" i="1" dirty="0">
                <a:solidFill>
                  <a:schemeClr val="tx1"/>
                </a:solidFill>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4021541" y="9721835"/>
            <a:ext cx="3077759" cy="512780"/>
          </a:xfrm>
          <a:prstGeom prst="rect">
            <a:avLst/>
          </a:prstGeom>
          <a:noFill/>
          <a:ln w="9525">
            <a:noFill/>
            <a:miter lim="800000"/>
            <a:headEnd/>
            <a:tailEnd/>
          </a:ln>
          <a:effectLst/>
        </p:spPr>
        <p:txBody>
          <a:bodyPr vert="horz" wrap="square" lIns="20261" tIns="0" rIns="20261" bIns="0" numCol="1" anchor="b" anchorCtr="0" compatLnSpc="1">
            <a:prstTxWarp prst="textNoShape">
              <a:avLst/>
            </a:prstTxWarp>
          </a:bodyPr>
          <a:lstStyle>
            <a:lvl1pPr algn="r" defTabSz="1009109" eaLnBrk="0" hangingPunct="0">
              <a:defRPr sz="1100" b="0" i="1">
                <a:solidFill>
                  <a:schemeClr val="tx1"/>
                </a:solidFill>
                <a:latin typeface="Times New Roman" pitchFamily="18" charset="0"/>
              </a:defRPr>
            </a:lvl1pPr>
          </a:lstStyle>
          <a:p>
            <a:pPr>
              <a:defRPr/>
            </a:pPr>
            <a:fld id="{D789D06A-34D3-47B3-9544-68A97EF9E1A2}" type="slidenum">
              <a:rPr lang="en-US"/>
              <a:pPr>
                <a:defRPr/>
              </a:pPr>
              <a:t>‹#›</a:t>
            </a:fld>
            <a:endParaRPr lang="en-US" dirty="0"/>
          </a:p>
        </p:txBody>
      </p:sp>
      <p:sp>
        <p:nvSpPr>
          <p:cNvPr id="8198" name="Rectangle 6"/>
          <p:cNvSpPr>
            <a:spLocks noGrp="1" noRot="1" noChangeAspect="1" noChangeArrowheads="1" noTextEdit="1"/>
          </p:cNvSpPr>
          <p:nvPr>
            <p:ph type="sldImg" idx="2"/>
          </p:nvPr>
        </p:nvSpPr>
        <p:spPr bwMode="auto">
          <a:xfrm>
            <a:off x="1008063" y="777875"/>
            <a:ext cx="5086350" cy="3816350"/>
          </a:xfrm>
          <a:prstGeom prst="rect">
            <a:avLst/>
          </a:prstGeom>
          <a:noFill/>
          <a:ln w="9525">
            <a:noFill/>
            <a:miter lim="800000"/>
            <a:headEnd/>
            <a:tailEnd/>
          </a:ln>
        </p:spPr>
      </p:sp>
    </p:spTree>
    <p:extLst>
      <p:ext uri="{BB962C8B-B14F-4D97-AF65-F5344CB8AC3E}">
        <p14:creationId xmlns:p14="http://schemas.microsoft.com/office/powerpoint/2010/main" xmlns="" val="4181410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5"/>
          <p:cNvSpPr>
            <a:spLocks noGrp="1" noChangeArrowheads="1"/>
          </p:cNvSpPr>
          <p:nvPr>
            <p:ph type="sldNum" sz="quarter" idx="5"/>
          </p:nvPr>
        </p:nvSpPr>
        <p:spPr>
          <a:noFill/>
        </p:spPr>
        <p:txBody>
          <a:bodyPr/>
          <a:lstStyle/>
          <a:p>
            <a:pPr defTabSz="1009038"/>
            <a:fld id="{8688C673-5B00-4A8E-8996-32F3604AAC8F}" type="slidenum">
              <a:rPr lang="en-US" smtClean="0"/>
              <a:pPr defTabSz="1009038"/>
              <a:t>0</a:t>
            </a:fld>
            <a:endParaRPr lang="en-US" dirty="0" smtClean="0"/>
          </a:p>
        </p:txBody>
      </p:sp>
      <p:sp>
        <p:nvSpPr>
          <p:cNvPr id="11266" name="Rectangle 2"/>
          <p:cNvSpPr>
            <a:spLocks noGrp="1" noRot="1" noChangeAspect="1" noChangeArrowheads="1" noTextEdit="1"/>
          </p:cNvSpPr>
          <p:nvPr>
            <p:ph type="sldImg"/>
          </p:nvPr>
        </p:nvSpPr>
        <p:spPr/>
      </p:sp>
      <p:sp>
        <p:nvSpPr>
          <p:cNvPr id="11267" name="Rectangle 3"/>
          <p:cNvSpPr>
            <a:spLocks noGrp="1" noChangeArrowheads="1"/>
          </p:cNvSpPr>
          <p:nvPr>
            <p:ph type="body" idx="1"/>
          </p:nvPr>
        </p:nvSpPr>
        <p:spPr bwMode="auto">
          <a:xfrm>
            <a:off x="710253" y="4861793"/>
            <a:ext cx="5678796" cy="4604527"/>
          </a:xfrm>
          <a:prstGeom prst="rect">
            <a:avLst/>
          </a:prstGeom>
          <a:noFill/>
          <a:ln>
            <a:miter lim="800000"/>
            <a:headEnd/>
            <a:tailEnd/>
          </a:ln>
        </p:spPr>
        <p:txBody>
          <a:bodyPr lIns="97654" tIns="48826" rIns="97654" bIns="48826"/>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573" y="4862141"/>
            <a:ext cx="5678154" cy="4605227"/>
          </a:xfrm>
          <a:prstGeom prst="rect">
            <a:avLst/>
          </a:prstGeom>
        </p:spPr>
        <p:txBody>
          <a:bodyPr lIns="97192" tIns="48596" rIns="97192" bIns="48596">
            <a:normAutofit fontScale="92500" lnSpcReduction="10000"/>
          </a:bodyPr>
          <a:lstStyle/>
          <a:p>
            <a:pPr defTabSz="971916">
              <a:spcBef>
                <a:spcPts val="1278"/>
              </a:spcBef>
              <a:defRPr/>
            </a:pPr>
            <a:r>
              <a:rPr lang="en-US" dirty="0" smtClean="0"/>
              <a:t>Second, trade routes are changing and these changes favor Florida. </a:t>
            </a:r>
          </a:p>
          <a:p>
            <a:pPr>
              <a:spcBef>
                <a:spcPts val="1275"/>
              </a:spcBef>
            </a:pPr>
            <a:r>
              <a:rPr lang="en-US" dirty="0" smtClean="0"/>
              <a:t>Graphic highlights major trade routes – over the past few decades, two major sea trade routes serving the U.S. :</a:t>
            </a:r>
          </a:p>
          <a:p>
            <a:pPr marL="242979" indent="-242979">
              <a:spcBef>
                <a:spcPts val="1275"/>
              </a:spcBef>
              <a:buAutoNum type="arabicParenR"/>
            </a:pPr>
            <a:r>
              <a:rPr lang="en-US" dirty="0" smtClean="0"/>
              <a:t>Between Europe and Eastern US across the Atlantic Ocean</a:t>
            </a:r>
          </a:p>
          <a:p>
            <a:pPr marL="242979" indent="-242979">
              <a:spcBef>
                <a:spcPts val="1275"/>
              </a:spcBef>
              <a:buAutoNum type="arabicParenR"/>
            </a:pPr>
            <a:r>
              <a:rPr lang="en-US" dirty="0" smtClean="0"/>
              <a:t>Between East Asia (Japan, S. Korea,  and increasingly, China) and Western US across the Pacific Ocean</a:t>
            </a:r>
          </a:p>
          <a:p>
            <a:pPr marL="242979" indent="-242979">
              <a:spcBef>
                <a:spcPts val="1275"/>
              </a:spcBef>
            </a:pPr>
            <a:r>
              <a:rPr lang="en-US" dirty="0" smtClean="0"/>
              <a:t>Major changes anticipated over the next few decades</a:t>
            </a:r>
          </a:p>
          <a:p>
            <a:pPr marL="242979" indent="-242979">
              <a:spcBef>
                <a:spcPts val="1275"/>
              </a:spcBef>
              <a:buAutoNum type="arabicParenR"/>
            </a:pPr>
            <a:r>
              <a:rPr lang="en-US" dirty="0" smtClean="0"/>
              <a:t>Panama Canal widening in 2014 – greater use of Panama Canal to bring Asian trade to Eastern US – estimates suggest 25% or more of Asian trade may be diverted from Western US ports to Eastern US through Canal</a:t>
            </a:r>
          </a:p>
          <a:p>
            <a:pPr marL="242979" indent="-242979">
              <a:spcBef>
                <a:spcPts val="1275"/>
              </a:spcBef>
              <a:buAutoNum type="arabicParenR"/>
            </a:pPr>
            <a:r>
              <a:rPr lang="en-US" dirty="0" smtClean="0"/>
              <a:t>As Asian production centers shift to South Asia (India, etc) – Suez Canal more direct route to Eastern US</a:t>
            </a:r>
          </a:p>
          <a:p>
            <a:pPr marL="242979" indent="-242979">
              <a:spcBef>
                <a:spcPts val="1275"/>
              </a:spcBef>
              <a:buAutoNum type="arabicParenR"/>
            </a:pPr>
            <a:r>
              <a:rPr lang="en-US" dirty="0" smtClean="0"/>
              <a:t>North/south trade between Latin America and Caribbean and Eastern US will grow as Brazil and other nations experience strong economic growth (wild card: reopening of  Cuba)</a:t>
            </a:r>
          </a:p>
          <a:p>
            <a:pPr marL="242979" indent="-242979">
              <a:spcBef>
                <a:spcPts val="1275"/>
              </a:spcBef>
              <a:buAutoNum type="arabicParenR"/>
            </a:pPr>
            <a:r>
              <a:rPr lang="en-US" dirty="0" smtClean="0"/>
              <a:t>Africa may become more significant as well - -Florida is closest US state to Africa </a:t>
            </a:r>
          </a:p>
          <a:p>
            <a:pPr marL="242979" indent="-242979">
              <a:spcBef>
                <a:spcPts val="1275"/>
              </a:spcBef>
            </a:pPr>
            <a:r>
              <a:rPr lang="en-US" dirty="0" smtClean="0"/>
              <a:t>All of these trends taken together place Florida in a very strategic position at intersection of multiple trade lanes</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573" y="4862141"/>
            <a:ext cx="5678154" cy="4605227"/>
          </a:xfrm>
          <a:prstGeom prst="rect">
            <a:avLst/>
          </a:prstGeom>
        </p:spPr>
        <p:txBody>
          <a:bodyPr lIns="97192" tIns="48596" rIns="97192" bIns="48596">
            <a:normAutofit/>
          </a:bodyPr>
          <a:lstStyle/>
          <a:p>
            <a:endParaRPr lang="en-US" dirty="0"/>
          </a:p>
        </p:txBody>
      </p:sp>
      <p:sp>
        <p:nvSpPr>
          <p:cNvPr id="4" name="Slide Number Placeholder 3"/>
          <p:cNvSpPr>
            <a:spLocks noGrp="1"/>
          </p:cNvSpPr>
          <p:nvPr>
            <p:ph type="sldNum" sz="quarter" idx="10"/>
          </p:nvPr>
        </p:nvSpPr>
        <p:spPr/>
        <p:txBody>
          <a:bodyPr/>
          <a:lstStyle/>
          <a:p>
            <a:fld id="{DEB539BA-2F32-48B3-9EED-F9C79C5ADD2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p:spPr>
        <p:txBody>
          <a:bodyPr/>
          <a:lstStyle/>
          <a:p>
            <a:fld id="{30E0A2BC-B036-4DD9-87FA-7A0AFD01130A}" type="slidenum">
              <a:rPr lang="en-US"/>
              <a:pPr/>
              <a:t>12</a:t>
            </a:fld>
            <a:endParaRPr lang="en-US" dirty="0"/>
          </a:p>
        </p:txBody>
      </p:sp>
      <p:sp>
        <p:nvSpPr>
          <p:cNvPr id="33795" name="Rectangle 2"/>
          <p:cNvSpPr>
            <a:spLocks noGrp="1" noRot="1" noChangeAspect="1" noChangeArrowheads="1" noTextEdit="1"/>
          </p:cNvSpPr>
          <p:nvPr>
            <p:ph type="sldImg"/>
          </p:nvPr>
        </p:nvSpPr>
        <p:spPr/>
      </p:sp>
      <p:sp>
        <p:nvSpPr>
          <p:cNvPr id="33796" name="Rectangle 3"/>
          <p:cNvSpPr>
            <a:spLocks noGrp="1" noChangeArrowheads="1"/>
          </p:cNvSpPr>
          <p:nvPr>
            <p:ph type="body" idx="1"/>
          </p:nvPr>
        </p:nvSpPr>
        <p:spPr bwMode="auto">
          <a:xfrm>
            <a:off x="710253" y="4861793"/>
            <a:ext cx="5678796" cy="4606277"/>
          </a:xfrm>
          <a:prstGeom prst="rect">
            <a:avLst/>
          </a:prstGeom>
          <a:noFill/>
          <a:ln>
            <a:miter lim="800000"/>
            <a:headEnd/>
            <a:tailEnd/>
          </a:ln>
        </p:spPr>
        <p:txBody>
          <a:bodyPr lIns="97148" tIns="48573" rIns="97148" bIns="48573"/>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TextEdit="1"/>
          </p:cNvSpPr>
          <p:nvPr>
            <p:ph type="sldImg"/>
          </p:nvPr>
        </p:nvSpPr>
        <p:spPr bwMode="auto">
          <a:xfrm>
            <a:off x="1006475" y="776288"/>
            <a:ext cx="5089525" cy="3817937"/>
          </a:xfrm>
          <a:noFill/>
          <a:ln>
            <a:solidFill>
              <a:srgbClr val="000000"/>
            </a:solidFill>
            <a:miter lim="800000"/>
            <a:headEnd/>
            <a:tailEnd/>
          </a:ln>
        </p:spPr>
      </p:sp>
      <p:sp>
        <p:nvSpPr>
          <p:cNvPr id="299011" name="Rectangle 3"/>
          <p:cNvSpPr>
            <a:spLocks noGrp="1" noChangeArrowheads="1"/>
          </p:cNvSpPr>
          <p:nvPr>
            <p:ph type="body" idx="1"/>
          </p:nvPr>
        </p:nvSpPr>
        <p:spPr bwMode="auto">
          <a:xfrm>
            <a:off x="710573" y="4862141"/>
            <a:ext cx="5678154" cy="4605227"/>
          </a:xfrm>
          <a:prstGeom prst="rect">
            <a:avLst/>
          </a:prstGeom>
          <a:noFill/>
        </p:spPr>
        <p:txBody>
          <a:bodyPr wrap="square" lIns="97192" tIns="48596" rIns="97192" bIns="48596"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bwMode="auto">
          <a:xfrm>
            <a:off x="710253" y="4861442"/>
            <a:ext cx="5678796" cy="4605576"/>
          </a:xfrm>
          <a:prstGeom prst="rect">
            <a:avLst/>
          </a:prstGeom>
          <a:noFill/>
          <a:ln>
            <a:miter lim="800000"/>
            <a:headEnd/>
            <a:tailEnd/>
          </a:ln>
        </p:spPr>
        <p:txBody>
          <a:bodyPr lIns="91429" tIns="45714" rIns="91429" bIns="45714"/>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573" y="4862141"/>
            <a:ext cx="5678154" cy="4605227"/>
          </a:xfrm>
          <a:prstGeom prst="rect">
            <a:avLst/>
          </a:prstGeom>
        </p:spPr>
        <p:txBody>
          <a:bodyPr lIns="97192" tIns="48596" rIns="97192" bIns="48596">
            <a:normAutofit/>
          </a:bodyPr>
          <a:lstStyle/>
          <a:p>
            <a:r>
              <a:rPr lang="en-US" dirty="0" smtClean="0"/>
              <a:t>Assistance</a:t>
            </a:r>
            <a:r>
              <a:rPr lang="en-US" baseline="0" dirty="0" smtClean="0"/>
              <a:t> defined as food stamps or cash payments</a:t>
            </a:r>
          </a:p>
          <a:p>
            <a:endParaRPr lang="en-US" dirty="0" smtClean="0"/>
          </a:p>
          <a:p>
            <a:r>
              <a:rPr lang="en-US" b="1" dirty="0" smtClean="0"/>
              <a:t>1 in 5 homes in default or foreclosure. </a:t>
            </a:r>
            <a:r>
              <a:rPr lang="en-US" dirty="0" smtClean="0"/>
              <a:t>The Mortgage Bankers Association says </a:t>
            </a:r>
            <a:r>
              <a:rPr lang="en-US" b="1" dirty="0" smtClean="0"/>
              <a:t>22% </a:t>
            </a:r>
            <a:r>
              <a:rPr lang="en-US" dirty="0" smtClean="0"/>
              <a:t>of all Florida homes are in default on their mortgages or in the foreclosure process. Florida has the </a:t>
            </a:r>
            <a:r>
              <a:rPr lang="en-US" b="1" dirty="0" smtClean="0"/>
              <a:t>7</a:t>
            </a:r>
            <a:r>
              <a:rPr lang="en-US" b="1" u="sng" baseline="30000" dirty="0" smtClean="0"/>
              <a:t>th</a:t>
            </a:r>
            <a:r>
              <a:rPr lang="en-US" b="1" u="sng" dirty="0" smtClean="0"/>
              <a:t> highest rate in the nation </a:t>
            </a:r>
            <a:r>
              <a:rPr lang="en-US" dirty="0" smtClean="0"/>
              <a:t>with </a:t>
            </a:r>
            <a:r>
              <a:rPr lang="en-US" b="1" u="sng" dirty="0" smtClean="0"/>
              <a:t>1 in every 343  </a:t>
            </a:r>
            <a:r>
              <a:rPr lang="en-US" dirty="0" smtClean="0"/>
              <a:t>housing units getting a foreclosure filing,</a:t>
            </a:r>
            <a:r>
              <a:rPr lang="en-US" b="1" dirty="0" smtClean="0"/>
              <a:t> </a:t>
            </a:r>
            <a:r>
              <a:rPr lang="en-US" b="1" u="sng" dirty="0" smtClean="0"/>
              <a:t>25,641 </a:t>
            </a:r>
            <a:r>
              <a:rPr lang="en-US" dirty="0" smtClean="0"/>
              <a:t>Florida properties received foreclosure filings in </a:t>
            </a:r>
            <a:r>
              <a:rPr lang="en-US" b="1" u="sng" dirty="0" smtClean="0"/>
              <a:t>December</a:t>
            </a:r>
            <a:r>
              <a:rPr lang="en-US" u="sng" dirty="0" smtClean="0"/>
              <a:t> </a:t>
            </a:r>
            <a:r>
              <a:rPr lang="en-US" b="1" u="sng" dirty="0" smtClean="0"/>
              <a:t>2010</a:t>
            </a:r>
            <a:r>
              <a:rPr lang="en-US" dirty="0" smtClean="0"/>
              <a:t>. </a:t>
            </a:r>
            <a:r>
              <a:rPr lang="en-US" sz="1500" dirty="0" smtClean="0">
                <a:latin typeface="Times" pitchFamily="18" charset="0"/>
              </a:rPr>
              <a:t>Florida foreclosures are up by </a:t>
            </a:r>
            <a:r>
              <a:rPr lang="en-US" sz="1500" b="1" u="sng" dirty="0" smtClean="0">
                <a:latin typeface="Times" pitchFamily="18" charset="0"/>
              </a:rPr>
              <a:t>208 percent </a:t>
            </a:r>
            <a:r>
              <a:rPr lang="en-US" sz="1500" dirty="0" smtClean="0">
                <a:latin typeface="Times" pitchFamily="18" charset="0"/>
              </a:rPr>
              <a:t>since the low point in December 2006.  </a:t>
            </a:r>
            <a:r>
              <a:rPr lang="en-US" dirty="0" smtClean="0"/>
              <a:t> Cape Coral metro area is the second highest rate in the nation, after Las Vegas, Miami and Orlando are also in the top 10.</a:t>
            </a:r>
            <a:endParaRPr lang="en-US" dirty="0"/>
          </a:p>
        </p:txBody>
      </p:sp>
      <p:sp>
        <p:nvSpPr>
          <p:cNvPr id="4" name="Slide Number Placeholder 3"/>
          <p:cNvSpPr>
            <a:spLocks noGrp="1"/>
          </p:cNvSpPr>
          <p:nvPr>
            <p:ph type="sldNum" sz="quarter" idx="10"/>
          </p:nvPr>
        </p:nvSpPr>
        <p:spPr/>
        <p:txBody>
          <a:bodyPr/>
          <a:lstStyle/>
          <a:p>
            <a:pPr>
              <a:defRPr/>
            </a:pPr>
            <a:fld id="{FF13D031-5BD5-436F-BEBE-6E5603752E9A}"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20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bwMode="auto">
          <a:noFill/>
          <a:ln>
            <a:miter lim="800000"/>
            <a:headEnd/>
            <a:tailEnd/>
          </a:ln>
        </p:spPr>
        <p:txBody>
          <a:bodyPr/>
          <a:lstStyle/>
          <a:p>
            <a:fld id="{73536EC5-377B-4C2F-9CAA-F7C604A26CCA}" type="slidenum">
              <a:rPr lang="en-US" smtClean="0"/>
              <a:pPr/>
              <a:t>22</a:t>
            </a:fld>
            <a:endParaRPr lang="en-US" dirty="0" smtClean="0"/>
          </a:p>
        </p:txBody>
      </p:sp>
      <p:sp>
        <p:nvSpPr>
          <p:cNvPr id="59396" name="Rectangle 4"/>
          <p:cNvSpPr>
            <a:spLocks noGrp="1" noRot="1" noChangeAspect="1" noChangeArrowheads="1" noTextEdit="1"/>
          </p:cNvSpPr>
          <p:nvPr>
            <p:ph type="sldImg"/>
          </p:nvPr>
        </p:nvSpPr>
        <p:spPr>
          <a:xfrm>
            <a:off x="1050925" y="515938"/>
            <a:ext cx="4941888" cy="3708400"/>
          </a:xfrm>
          <a:ln/>
        </p:spPr>
      </p:sp>
      <p:sp>
        <p:nvSpPr>
          <p:cNvPr id="59397" name="Rectangle 5"/>
          <p:cNvSpPr>
            <a:spLocks noGrp="1" noChangeArrowheads="1"/>
          </p:cNvSpPr>
          <p:nvPr>
            <p:ph type="body" idx="1"/>
          </p:nvPr>
        </p:nvSpPr>
        <p:spPr>
          <a:xfrm>
            <a:off x="681076" y="4618366"/>
            <a:ext cx="5864137" cy="4859191"/>
          </a:xfrm>
          <a:prstGeom prst="rect">
            <a:avLst/>
          </a:prstGeom>
          <a:noFill/>
          <a:ln w="9525"/>
        </p:spPr>
        <p:txBody>
          <a:bodyPr lIns="90573" tIns="45286" rIns="90573" bIns="45286"/>
          <a:lstStyle/>
          <a:p>
            <a:pPr>
              <a:spcBef>
                <a:spcPts val="643"/>
              </a:spcBef>
              <a:spcAft>
                <a:spcPts val="322"/>
              </a:spcAft>
            </a:pPr>
            <a:r>
              <a:rPr lang="en-US" b="1" dirty="0" smtClean="0">
                <a:solidFill>
                  <a:schemeClr val="tx1"/>
                </a:solidFill>
              </a:rPr>
              <a:t>The growth in travel by residents, visitors, and freight </a:t>
            </a:r>
            <a:r>
              <a:rPr lang="en-US" b="1" dirty="0" smtClean="0"/>
              <a:t>will increase pressure on Florida’s transportation system, especially on the highway corridors. This map shows the SIS highways that were congested in peak periods in 2009; that is, they did not meet level of service standards.</a:t>
            </a:r>
          </a:p>
          <a:p>
            <a:pPr>
              <a:spcBef>
                <a:spcPts val="643"/>
              </a:spcBef>
            </a:pPr>
            <a:r>
              <a:rPr lang="en-US" dirty="0" smtClean="0"/>
              <a:t>Highways that fall below the standards include portions of the Interstate I-4, I-75, and I-95 corridors and other key corridors in Florida’s urban areas– but also a few corridors in emerging regions and rural areas.</a:t>
            </a:r>
          </a:p>
          <a:p>
            <a:pPr>
              <a:spcBef>
                <a:spcPts val="416"/>
              </a:spcBef>
            </a:pPr>
            <a:endParaRPr lang="en-US" b="1" dirty="0" smtClean="0"/>
          </a:p>
          <a:p>
            <a:pPr>
              <a:spcBef>
                <a:spcPts val="416"/>
              </a:spcBef>
            </a:pPr>
            <a:r>
              <a:rPr lang="en-US" b="1" dirty="0" smtClean="0"/>
              <a:t>NOTES:</a:t>
            </a:r>
          </a:p>
          <a:p>
            <a:pPr marL="392226" indent="-196114">
              <a:spcBef>
                <a:spcPts val="643"/>
              </a:spcBef>
              <a:buFontTx/>
              <a:buChar char="-"/>
            </a:pPr>
            <a:r>
              <a:rPr lang="en-US" dirty="0" smtClean="0"/>
              <a:t>Heavy congestion in Urban Areas means that traffic is either moving bumper to bumper or is stop and go during peak periods (Level of Service E or worse).</a:t>
            </a:r>
          </a:p>
          <a:p>
            <a:pPr marL="392226" indent="-196114">
              <a:spcBef>
                <a:spcPts val="643"/>
              </a:spcBef>
              <a:buFontTx/>
              <a:buChar char="-"/>
            </a:pPr>
            <a:r>
              <a:rPr lang="en-US" dirty="0" smtClean="0"/>
              <a:t>Heavy congestion in Rural Areas means that passenger and truck traffic is so heavy during peak periods that changing lanes is very difficult (Level of Service D or worse). </a:t>
            </a:r>
          </a:p>
          <a:p>
            <a:pPr marL="392226" indent="-196114"/>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CF6FCC23-2715-46E1-93DA-8EE00EB4A721}" type="slidenum">
              <a:rPr lang="en-US" smtClean="0"/>
              <a:pPr/>
              <a:t>1</a:t>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bwMode="auto">
          <a:xfrm>
            <a:off x="710254" y="4861793"/>
            <a:ext cx="5678796" cy="4604526"/>
          </a:xfrm>
          <a:prstGeom prst="rect">
            <a:avLst/>
          </a:prstGeom>
          <a:noFill/>
          <a:ln>
            <a:miter lim="800000"/>
            <a:headEnd/>
            <a:tailEnd/>
          </a:ln>
        </p:spPr>
        <p:txBody>
          <a:bodyPr lIns="97192" tIns="48596" rIns="97192" bIns="48596"/>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022937" y="9722446"/>
            <a:ext cx="3076363" cy="512172"/>
          </a:xfrm>
          <a:prstGeom prst="rect">
            <a:avLst/>
          </a:prstGeom>
          <a:noFill/>
          <a:ln w="9525">
            <a:noFill/>
            <a:miter lim="800000"/>
            <a:headEnd/>
            <a:tailEnd/>
          </a:ln>
        </p:spPr>
        <p:txBody>
          <a:bodyPr lIns="96714" tIns="48361" rIns="96714" bIns="48361" anchor="b"/>
          <a:lstStyle/>
          <a:p>
            <a:pPr algn="r" defTabSz="961272" eaLnBrk="0" hangingPunct="0"/>
            <a:fld id="{975C474E-C2DA-49BC-A559-D1CBC4C0429E}" type="slidenum">
              <a:rPr lang="en-US" altLang="en-US" sz="1400"/>
              <a:pPr algn="r" defTabSz="961272" eaLnBrk="0" hangingPunct="0"/>
              <a:t>24</a:t>
            </a:fld>
            <a:endParaRPr lang="en-US" altLang="en-US" sz="1400" dirty="0"/>
          </a:p>
        </p:txBody>
      </p:sp>
      <p:sp>
        <p:nvSpPr>
          <p:cNvPr id="35843" name="Rectangle 3"/>
          <p:cNvSpPr>
            <a:spLocks noGrp="1" noChangeArrowheads="1"/>
          </p:cNvSpPr>
          <p:nvPr>
            <p:ph type="body" idx="1"/>
          </p:nvPr>
        </p:nvSpPr>
        <p:spPr>
          <a:xfrm>
            <a:off x="1967389" y="3"/>
            <a:ext cx="4974443" cy="10234613"/>
          </a:xfrm>
          <a:prstGeom prst="rect">
            <a:avLst/>
          </a:prstGeom>
          <a:noFill/>
          <a:ln/>
        </p:spPr>
        <p:txBody>
          <a:bodyPr lIns="97192" tIns="48596" rIns="97192" bIns="48596"/>
          <a:lstStyle/>
          <a:p>
            <a:r>
              <a:rPr lang="en-US" sz="1500" b="1" u="sng" dirty="0" smtClean="0"/>
              <a:t>We have identified 6 drivers to Florida’s Future</a:t>
            </a:r>
            <a:endParaRPr lang="en-US" sz="1500" u="sng" dirty="0" smtClean="0"/>
          </a:p>
          <a:p>
            <a:endParaRPr lang="en-US" sz="600" dirty="0" smtClean="0"/>
          </a:p>
          <a:p>
            <a:r>
              <a:rPr lang="en-US" sz="1500" b="1" dirty="0" smtClean="0"/>
              <a:t>Talent.  </a:t>
            </a:r>
            <a:r>
              <a:rPr lang="en-US" sz="1500" dirty="0" smtClean="0"/>
              <a:t>We need to meet the future talent and workforce needs of a state with 7 million more people ,  Must design an effective pre-K to 20 education system, add STEM (Science, Technology, Engineering and Math) training  and build skills for jobs that haven’t even been dreamed of yet. To remain competitive, we must produce 1.5 million more university degrees than on current pace to produce.  And prepare those in current workforce for the new </a:t>
            </a:r>
            <a:r>
              <a:rPr lang="en-US" sz="1500" i="1" dirty="0" smtClean="0"/>
              <a:t>next </a:t>
            </a:r>
            <a:r>
              <a:rPr lang="en-US" sz="1500" dirty="0" smtClean="0"/>
              <a:t>economy. </a:t>
            </a:r>
          </a:p>
          <a:p>
            <a:endParaRPr lang="en-US" sz="600" dirty="0" smtClean="0"/>
          </a:p>
          <a:p>
            <a:r>
              <a:rPr lang="en-US" sz="1500" b="1" dirty="0" smtClean="0"/>
              <a:t>Innovation.  </a:t>
            </a:r>
            <a:r>
              <a:rPr lang="en-US" sz="1500" dirty="0" smtClean="0"/>
              <a:t>We must have a knowledge-based economy at the cutting edge of technological development.  Also, in acknowledgement of different business and competitive landscapes, we need to update our idea of economic development, adding the systems and incentives that will help expand, establish and recruit the jobs of tomorrow.</a:t>
            </a:r>
          </a:p>
          <a:p>
            <a:endParaRPr lang="en-US" sz="600" dirty="0" smtClean="0"/>
          </a:p>
          <a:p>
            <a:r>
              <a:rPr lang="en-US" sz="1500" b="1" dirty="0" smtClean="0"/>
              <a:t>Infrastructure.  </a:t>
            </a:r>
            <a:r>
              <a:rPr lang="en-US" sz="1500" dirty="0" smtClean="0"/>
              <a:t>Florida’s infrastructure – transportation, communications, energy, water and related systems – historically has been a driver of the State’s growth.  These systems are under increased pressure to accommodate current needs, let alone support future growth.  </a:t>
            </a:r>
          </a:p>
          <a:p>
            <a:endParaRPr lang="en-US" sz="600" dirty="0" smtClean="0"/>
          </a:p>
          <a:p>
            <a:r>
              <a:rPr lang="en-US" sz="1500" b="1" dirty="0" smtClean="0"/>
              <a:t>Business Climate. </a:t>
            </a:r>
            <a:r>
              <a:rPr lang="en-US" sz="1500" dirty="0" smtClean="0"/>
              <a:t> Florida’s business climate is one of the strongest in the nation but remaining competitive is a continued challenge as the State’s economy grows and changes. We have to compare costs and measure our rank in the U.S. and across the globe if we are to compete on the world’s stage.</a:t>
            </a:r>
          </a:p>
          <a:p>
            <a:endParaRPr lang="en-US" sz="600" dirty="0" smtClean="0"/>
          </a:p>
          <a:p>
            <a:r>
              <a:rPr lang="en-US" sz="1500" b="1" dirty="0" smtClean="0"/>
              <a:t>Civic &amp; Government Systems.  </a:t>
            </a:r>
            <a:r>
              <a:rPr lang="en-US" sz="1500" dirty="0" smtClean="0"/>
              <a:t>Think of all the layers of government, locally and at the state level that impact our lives and livelihoods…all disconnected from the others. We need a governance model that “enables” not “disables” progress. We need limited government intrusion in the free market, predictable laws and regulations, reforms to protect Florida from unfair and harmful amendment proposals. And we need an engaged citizenry that works to make a difference at the community level rather than deferring all action to government.</a:t>
            </a:r>
          </a:p>
          <a:p>
            <a:endParaRPr lang="en-US" sz="600" dirty="0" smtClean="0"/>
          </a:p>
          <a:p>
            <a:r>
              <a:rPr lang="en-US" sz="1500" b="1" dirty="0" smtClean="0"/>
              <a:t>Quality of Life &amp; Place.  </a:t>
            </a:r>
            <a:r>
              <a:rPr lang="en-US" sz="1500" dirty="0" smtClean="0"/>
              <a:t>Prosperous and livable communities brought many of us here and keep us here.  All Florida must be safe, diverse, healthy and energized; with an identity, a sense of place; the best place to live, work and play.</a:t>
            </a:r>
          </a:p>
        </p:txBody>
      </p:sp>
      <p:sp>
        <p:nvSpPr>
          <p:cNvPr id="35844" name="Slide Image Placeholder 5"/>
          <p:cNvSpPr>
            <a:spLocks noGrp="1" noRot="1" noChangeAspect="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CF6FCC23-2715-46E1-93DA-8EE00EB4A721}" type="slidenum">
              <a:rPr lang="en-US" smtClean="0"/>
              <a:pPr/>
              <a:t>25</a:t>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bwMode="auto">
          <a:xfrm>
            <a:off x="710254" y="4861793"/>
            <a:ext cx="5678796" cy="4604526"/>
          </a:xfrm>
          <a:prstGeom prst="rect">
            <a:avLst/>
          </a:prstGeom>
          <a:noFill/>
          <a:ln>
            <a:miter lim="800000"/>
            <a:headEnd/>
            <a:tailEnd/>
          </a:ln>
        </p:spPr>
        <p:txBody>
          <a:bodyPr lIns="97192" tIns="48596" rIns="97192" bIns="48596"/>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4" y="4860925"/>
            <a:ext cx="5680075" cy="4605338"/>
          </a:xfrm>
          <a:prstGeom prst="rect">
            <a:avLst/>
          </a:prstGeom>
        </p:spPr>
        <p:txBody>
          <a:bodyPr lIns="91429" tIns="45714" rIns="91429" bIns="45714">
            <a:normAutofit/>
          </a:bodyPr>
          <a:lstStyle/>
          <a:p>
            <a:pPr>
              <a:buFont typeface="Arial" pitchFamily="34" charset="0"/>
              <a:buChar char="•"/>
            </a:pPr>
            <a:r>
              <a:rPr lang="en-US" dirty="0" smtClean="0"/>
              <a:t>Caucus System is the product of many years of research by the Foundation to identify the critical</a:t>
            </a:r>
            <a:r>
              <a:rPr lang="en-US" baseline="0" dirty="0" smtClean="0"/>
              <a:t> factors determining Florida’s future. </a:t>
            </a:r>
          </a:p>
          <a:p>
            <a:pPr>
              <a:buFont typeface="Arial" pitchFamily="34" charset="0"/>
              <a:buChar char="•"/>
            </a:pPr>
            <a:r>
              <a:rPr lang="en-US" baseline="0" dirty="0" smtClean="0"/>
              <a:t>A Caucus per Pillar was created </a:t>
            </a:r>
            <a:r>
              <a:rPr lang="en-US" dirty="0" smtClean="0"/>
              <a:t>to construct a strategic plan for the year 2030 focusing on high-wage jobs, global competitiveness and vibrant</a:t>
            </a:r>
            <a:r>
              <a:rPr lang="en-US" baseline="0" dirty="0" smtClean="0"/>
              <a:t> communities and to also establish a continuous source for insight and feedback</a:t>
            </a:r>
          </a:p>
        </p:txBody>
      </p:sp>
      <p:sp>
        <p:nvSpPr>
          <p:cNvPr id="4" name="Slide Number Placeholder 3"/>
          <p:cNvSpPr>
            <a:spLocks noGrp="1"/>
          </p:cNvSpPr>
          <p:nvPr>
            <p:ph type="sldNum" sz="quarter" idx="10"/>
          </p:nvPr>
        </p:nvSpPr>
        <p:spPr/>
        <p:txBody>
          <a:bodyPr/>
          <a:lstStyle/>
          <a:p>
            <a:pPr>
              <a:defRPr/>
            </a:pPr>
            <a:fld id="{FF13D031-5BD5-436F-BEBE-6E5603752E9A}"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1441"/>
            <a:ext cx="5679440" cy="4605576"/>
          </a:xfrm>
          <a:prstGeom prst="rect">
            <a:avLst/>
          </a:prstGeom>
        </p:spPr>
        <p:txBody>
          <a:bodyPr lIns="97192" tIns="48596" rIns="97192" bIns="48596">
            <a:normAutofit/>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2</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bwMode="auto">
          <a:xfrm>
            <a:off x="710253" y="4861793"/>
            <a:ext cx="5678796" cy="4604527"/>
          </a:xfrm>
          <a:prstGeom prst="rect">
            <a:avLst/>
          </a:prstGeom>
          <a:noFill/>
          <a:ln>
            <a:miter lim="800000"/>
            <a:headEnd/>
            <a:tailEnd/>
          </a:ln>
        </p:spPr>
        <p:txBody>
          <a:bodyPr lIns="97192" tIns="48596" rIns="97192" bIns="48596"/>
          <a:lstStyle/>
          <a:p>
            <a:endParaRPr lang="en-US" dirty="0" smtClean="0"/>
          </a:p>
        </p:txBody>
      </p:sp>
      <p:sp>
        <p:nvSpPr>
          <p:cNvPr id="13315" name="Slide Number Placeholder 3"/>
          <p:cNvSpPr>
            <a:spLocks noGrp="1"/>
          </p:cNvSpPr>
          <p:nvPr>
            <p:ph type="sldNum" sz="quarter" idx="5"/>
          </p:nvPr>
        </p:nvSpPr>
        <p:spPr>
          <a:noFill/>
        </p:spPr>
        <p:txBody>
          <a:bodyPr/>
          <a:lstStyle/>
          <a:p>
            <a:pPr defTabSz="1009038"/>
            <a:fld id="{653E6D2D-ABD6-42E5-8AF0-02BE3E21A065}" type="slidenum">
              <a:rPr lang="en-US" smtClean="0"/>
              <a:pPr defTabSz="1009038"/>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82957"/>
            <a:fld id="{DE0A2396-B31B-4260-B912-A379B420394C}" type="slidenum">
              <a:rPr lang="en-US" smtClean="0">
                <a:latin typeface="Times"/>
              </a:rPr>
              <a:pPr defTabSz="982957"/>
              <a:t>9</a:t>
            </a:fld>
            <a:endParaRPr lang="en-US" dirty="0" smtClean="0">
              <a:latin typeface="Times"/>
            </a:endParaRPr>
          </a:p>
        </p:txBody>
      </p:sp>
      <p:sp>
        <p:nvSpPr>
          <p:cNvPr id="29699" name="Notes Placeholder 12"/>
          <p:cNvSpPr>
            <a:spLocks noGrp="1"/>
          </p:cNvSpPr>
          <p:nvPr>
            <p:ph type="body" idx="1"/>
          </p:nvPr>
        </p:nvSpPr>
        <p:spPr>
          <a:xfrm>
            <a:off x="709930" y="4861441"/>
            <a:ext cx="5679440" cy="4605576"/>
          </a:xfrm>
          <a:prstGeom prst="rect">
            <a:avLst/>
          </a:prstGeom>
          <a:noFill/>
          <a:ln/>
        </p:spPr>
        <p:txBody>
          <a:bodyPr lIns="99038" tIns="49519" rIns="99038" bIns="49519"/>
          <a:lstStyle/>
          <a:p>
            <a:r>
              <a:rPr lang="en-US" b="1" dirty="0" smtClean="0"/>
              <a:t>So it is no wonder we hear the question…Is Florida over?  </a:t>
            </a:r>
          </a:p>
          <a:p>
            <a:endParaRPr lang="en-US" b="1" dirty="0" smtClean="0"/>
          </a:p>
          <a:p>
            <a:r>
              <a:rPr lang="en-US" dirty="0" smtClean="0"/>
              <a:t>Obvious answer is no, Florida with its many assets and opportunities is far from over.  </a:t>
            </a:r>
            <a:r>
              <a:rPr lang="en-US" b="1" dirty="0" smtClean="0"/>
              <a:t>BUT…the Florida that we’ve known IS over.</a:t>
            </a:r>
          </a:p>
          <a:p>
            <a:endParaRPr lang="en-US" dirty="0" smtClean="0"/>
          </a:p>
          <a:p>
            <a:r>
              <a:rPr lang="en-US" b="1" dirty="0" smtClean="0"/>
              <a:t>In the 1970’s, we were the 5th cheapest state.  </a:t>
            </a:r>
            <a:r>
              <a:rPr lang="en-US" dirty="0" smtClean="0"/>
              <a:t>Economic Development mantra was “we’re cheap, got lots of land, beaches and sun. Come on down!”  This strategy managed to drive us to point where 1,100 people a day were moving in.  Perhaps even some of you.</a:t>
            </a:r>
          </a:p>
          <a:p>
            <a:endParaRPr lang="en-US" dirty="0" smtClean="0"/>
          </a:p>
          <a:p>
            <a:r>
              <a:rPr lang="en-US" b="1" dirty="0" smtClean="0"/>
              <a:t>Today our costs place us at </a:t>
            </a:r>
            <a:r>
              <a:rPr lang="en-US" b="1" u="sng" dirty="0" smtClean="0"/>
              <a:t>19</a:t>
            </a:r>
            <a:r>
              <a:rPr lang="en-US" b="1" u="sng" baseline="30000" dirty="0" smtClean="0"/>
              <a:t>th</a:t>
            </a:r>
            <a:r>
              <a:rPr lang="en-US" b="1" u="sng" dirty="0" smtClean="0"/>
              <a:t>  most expensive</a:t>
            </a:r>
            <a:r>
              <a:rPr lang="en-US" b="1" dirty="0" smtClean="0"/>
              <a:t>.  </a:t>
            </a:r>
            <a:r>
              <a:rPr lang="en-US" dirty="0" smtClean="0"/>
              <a:t>Florida is no longer a “low-cost” state.  We’ve still got land, beach and sun but we have a different fundamental economic base…with its incumbent consequences.</a:t>
            </a:r>
          </a:p>
          <a:p>
            <a:endParaRPr lang="en-US" dirty="0" smtClean="0"/>
          </a:p>
          <a:p>
            <a:r>
              <a:rPr lang="en-US" dirty="0" smtClean="0"/>
              <a:t>This very point was emphasized in recent </a:t>
            </a:r>
            <a:r>
              <a:rPr lang="en-US" i="1" u="none" dirty="0" smtClean="0"/>
              <a:t>Wall Street Journal, New York Times</a:t>
            </a:r>
            <a:r>
              <a:rPr lang="en-US" u="none" dirty="0" smtClean="0"/>
              <a:t>, the </a:t>
            </a:r>
            <a:r>
              <a:rPr lang="en-US" u="sng" dirty="0" smtClean="0"/>
              <a:t>Economist</a:t>
            </a:r>
            <a:r>
              <a:rPr lang="en-US" u="none" dirty="0" smtClean="0"/>
              <a:t> and </a:t>
            </a:r>
            <a:r>
              <a:rPr lang="en-US" i="1" u="none" dirty="0" smtClean="0"/>
              <a:t>Time </a:t>
            </a:r>
            <a:r>
              <a:rPr lang="en-US" i="1" dirty="0" smtClean="0"/>
              <a:t>Magazine </a:t>
            </a:r>
            <a:r>
              <a:rPr lang="en-US" dirty="0" smtClean="0"/>
              <a:t>articles which asked the very pointed question “Is Florida Over?” They formed their arguments around our states’ changing migration pattern and overall costs.</a:t>
            </a:r>
          </a:p>
          <a:p>
            <a:endParaRPr lang="en-US" dirty="0" smtClean="0"/>
          </a:p>
          <a:p>
            <a:r>
              <a:rPr lang="en-US" dirty="0" smtClean="0"/>
              <a:t>We’ve seen significant changes in wages, housing costs, property taxes, and other costs of living and costs of doing business.  So we need to re-examine how we compete as a higher cost state. </a:t>
            </a:r>
          </a:p>
          <a:p>
            <a:endParaRPr lang="en-US" dirty="0" smtClean="0"/>
          </a:p>
          <a:p>
            <a:r>
              <a:rPr lang="en-US" dirty="0" smtClean="0"/>
              <a:t>The easy approach would be to find a “fix” for today that reignites the old “cheap growth” fire, but what we really need is positioning with a long-term, global perspective.</a:t>
            </a:r>
          </a:p>
        </p:txBody>
      </p:sp>
      <p:sp>
        <p:nvSpPr>
          <p:cNvPr id="29700" name="Slide Image Placeholder 16"/>
          <p:cNvSpPr>
            <a:spLocks noGrp="1" noRot="1" noChangeAspect="1" noTextEdit="1"/>
          </p:cNvSpPr>
          <p:nvPr>
            <p:ph type="sldImg"/>
          </p:nvPr>
        </p:nvSpPr>
        <p:spPr>
          <a:ln/>
        </p:spPr>
      </p:sp>
      <p:sp>
        <p:nvSpPr>
          <p:cNvPr id="29701" name="Footer Placeholder 18"/>
          <p:cNvSpPr>
            <a:spLocks noGrp="1"/>
          </p:cNvSpPr>
          <p:nvPr>
            <p:ph type="ftr" sz="quarter" idx="4294967295"/>
          </p:nvPr>
        </p:nvSpPr>
        <p:spPr bwMode="auto">
          <a:xfrm>
            <a:off x="0" y="9722445"/>
            <a:ext cx="6713112" cy="512172"/>
          </a:xfrm>
          <a:prstGeom prst="rect">
            <a:avLst/>
          </a:prstGeom>
          <a:noFill/>
          <a:ln>
            <a:miter lim="800000"/>
            <a:headEnd/>
            <a:tailEnd/>
          </a:ln>
        </p:spPr>
        <p:txBody>
          <a:bodyPr lIns="97129" tIns="48564" rIns="97129" bIns="48564"/>
          <a:lstStyle/>
          <a:p>
            <a:pPr defTabSz="982957"/>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new cover slide2.jpg"/>
          <p:cNvPicPr>
            <a:picLocks noChangeAspect="1"/>
          </p:cNvPicPr>
          <p:nvPr/>
        </p:nvPicPr>
        <p:blipFill>
          <a:blip r:embed="rId2" cstate="screen"/>
          <a:stretch>
            <a:fillRect/>
          </a:stretch>
        </p:blipFill>
        <p:spPr>
          <a:xfrm>
            <a:off x="0" y="1981200"/>
            <a:ext cx="9144000" cy="4114800"/>
          </a:xfrm>
          <a:prstGeom prst="rect">
            <a:avLst/>
          </a:prstGeom>
        </p:spPr>
      </p:pic>
      <p:pic>
        <p:nvPicPr>
          <p:cNvPr id="5" name="Picture 21" descr="CS_logo_BW_No tag2"/>
          <p:cNvPicPr>
            <a:picLocks noChangeAspect="1" noChangeArrowheads="1"/>
          </p:cNvPicPr>
          <p:nvPr/>
        </p:nvPicPr>
        <p:blipFill>
          <a:blip r:embed="rId3"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7" name="TextBox 6"/>
          <p:cNvSpPr txBox="1"/>
          <p:nvPr/>
        </p:nvSpPr>
        <p:spPr>
          <a:xfrm>
            <a:off x="525148" y="2234153"/>
            <a:ext cx="8034391" cy="3147015"/>
          </a:xfrm>
          <a:prstGeom prst="rect">
            <a:avLst/>
          </a:prstGeom>
          <a:noFill/>
        </p:spPr>
        <p:txBody>
          <a:bodyPr wrap="square" rtlCol="0">
            <a:spAutoFit/>
          </a:bodyPr>
          <a:lstStyle/>
          <a:p>
            <a:pPr>
              <a:spcAft>
                <a:spcPts val="7500"/>
              </a:spcAft>
            </a:pPr>
            <a:r>
              <a:rPr lang="en-US" sz="1400" b="1" i="1" dirty="0" smtClean="0">
                <a:solidFill>
                  <a:schemeClr val="bg2"/>
                </a:solidFill>
              </a:rPr>
              <a:t>presented</a:t>
            </a:r>
            <a:r>
              <a:rPr lang="en-US" sz="1400" b="1" i="1" baseline="0" dirty="0" smtClean="0">
                <a:solidFill>
                  <a:schemeClr val="bg2"/>
                </a:solidFill>
              </a:rPr>
              <a:t> to</a:t>
            </a:r>
          </a:p>
          <a:p>
            <a:r>
              <a:rPr lang="en-US" sz="1400" b="1" i="1" baseline="0" dirty="0" smtClean="0">
                <a:solidFill>
                  <a:schemeClr val="bg2"/>
                </a:solidFill>
              </a:rPr>
              <a:t>presented by</a:t>
            </a:r>
          </a:p>
          <a:p>
            <a:r>
              <a:rPr lang="en-US" b="1" baseline="0" dirty="0" smtClean="0">
                <a:solidFill>
                  <a:schemeClr val="bg2"/>
                </a:solidFill>
              </a:rPr>
              <a:t>Cambridge Systematics, Inc.</a:t>
            </a: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dirty="0">
              <a:solidFill>
                <a:schemeClr val="bg2"/>
              </a:solidFill>
            </a:endParaRPr>
          </a:p>
        </p:txBody>
      </p:sp>
      <p:sp>
        <p:nvSpPr>
          <p:cNvPr id="6" name="Text Box 18"/>
          <p:cNvSpPr txBox="1">
            <a:spLocks noChangeArrowheads="1"/>
          </p:cNvSpPr>
          <p:nvPr/>
        </p:nvSpPr>
        <p:spPr bwMode="auto">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sp>
        <p:nvSpPr>
          <p:cNvPr id="9" name="Text Placeholder 8"/>
          <p:cNvSpPr>
            <a:spLocks noGrp="1"/>
          </p:cNvSpPr>
          <p:nvPr>
            <p:ph type="body" sz="quarter" idx="10" hasCustomPrompt="1"/>
          </p:nvPr>
        </p:nvSpPr>
        <p:spPr>
          <a:xfrm>
            <a:off x="518505" y="2583353"/>
            <a:ext cx="6032500" cy="470931"/>
          </a:xfrm>
        </p:spPr>
        <p:txBody>
          <a:bodyPr>
            <a:normAutofit/>
          </a:bodyPr>
          <a:lstStyle>
            <a:lvl1pPr>
              <a:buFontTx/>
              <a:buNone/>
              <a:defRPr sz="2400">
                <a:solidFill>
                  <a:schemeClr val="bg2"/>
                </a:solidFill>
              </a:defRPr>
            </a:lvl1pPr>
          </a:lstStyle>
          <a:p>
            <a:pPr lvl="0"/>
            <a:r>
              <a:rPr lang="en-US" sz="2400" dirty="0" smtClean="0"/>
              <a:t>Client Name</a:t>
            </a:r>
            <a:endParaRPr lang="en-US" dirty="0"/>
          </a:p>
        </p:txBody>
      </p:sp>
      <p:sp>
        <p:nvSpPr>
          <p:cNvPr id="11" name="Text Placeholder 10"/>
          <p:cNvSpPr>
            <a:spLocks noGrp="1"/>
          </p:cNvSpPr>
          <p:nvPr>
            <p:ph type="body" sz="quarter" idx="11" hasCustomPrompt="1"/>
          </p:nvPr>
        </p:nvSpPr>
        <p:spPr>
          <a:xfrm>
            <a:off x="499651" y="5354638"/>
            <a:ext cx="1857375" cy="377825"/>
          </a:xfrm>
        </p:spPr>
        <p:txBody>
          <a:bodyPr>
            <a:normAutofit/>
          </a:bodyPr>
          <a:lstStyle>
            <a:lvl1pPr>
              <a:buFontTx/>
              <a:buNone/>
              <a:defRPr sz="1600">
                <a:solidFill>
                  <a:schemeClr val="bg2"/>
                </a:solidFill>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499651" y="3903408"/>
            <a:ext cx="2554288" cy="989096"/>
          </a:xfrm>
        </p:spPr>
        <p:txBody>
          <a:bodyPr>
            <a:noAutofit/>
          </a:bodyPr>
          <a:lstStyle>
            <a:lvl1pPr>
              <a:buFontTx/>
              <a:buNone/>
              <a:defRPr sz="1600" baseline="0">
                <a:solidFill>
                  <a:schemeClr val="bg2"/>
                </a:solidFill>
              </a:defRPr>
            </a:lvl1pPr>
          </a:lstStyle>
          <a:p>
            <a:pPr lvl="0"/>
            <a:r>
              <a:rPr lang="en-US" dirty="0" smtClean="0"/>
              <a:t>Presenters Name(s)</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solidFill>
                  <a:srgbClr val="02405C"/>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rgbClr val="0240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10"/>
          <p:cNvSpPr>
            <a:spLocks noGrp="1"/>
          </p:cNvSpPr>
          <p:nvPr>
            <p:ph type="body" sz="quarter" idx="11" hasCustomPrompt="1"/>
          </p:nvPr>
        </p:nvSpPr>
        <p:spPr>
          <a:xfrm>
            <a:off x="499651" y="4040188"/>
            <a:ext cx="1857375" cy="377825"/>
          </a:xfrm>
        </p:spPr>
        <p:txBody>
          <a:bodyPr>
            <a:normAutofit/>
          </a:bodyPr>
          <a:lstStyle>
            <a:lvl1pPr>
              <a:buFontTx/>
              <a:buNone/>
              <a:defRPr sz="1600">
                <a:solidFill>
                  <a:schemeClr val="bg2"/>
                </a:solidFill>
              </a:defRPr>
            </a:lvl1pPr>
          </a:lstStyle>
          <a:p>
            <a:pPr lvl="0"/>
            <a:r>
              <a:rPr lang="en-US" dirty="0" smtClean="0"/>
              <a:t>Date</a:t>
            </a:r>
            <a:endParaRPr lang="en-US" dirty="0"/>
          </a:p>
        </p:txBody>
      </p:sp>
      <p:sp>
        <p:nvSpPr>
          <p:cNvPr id="14" name="Rectangle 22"/>
          <p:cNvSpPr>
            <a:spLocks noChangeArrowheads="1"/>
          </p:cNvSpPr>
          <p:nvPr userDrawn="1"/>
        </p:nvSpPr>
        <p:spPr bwMode="auto">
          <a:xfrm rot="5400000">
            <a:off x="7663656" y="5137944"/>
            <a:ext cx="7938" cy="3067050"/>
          </a:xfrm>
          <a:prstGeom prst="rect">
            <a:avLst/>
          </a:prstGeom>
          <a:solidFill>
            <a:srgbClr val="A5C92B"/>
          </a:solidFill>
          <a:ln w="12700">
            <a:noFill/>
            <a:miter lim="800000"/>
            <a:headEnd type="none" w="sm" len="sm"/>
            <a:tailEnd/>
          </a:ln>
          <a:effectLst/>
        </p:spPr>
        <p:txBody>
          <a:bodyPr wrap="none" anchor="ctr"/>
          <a:lstStyle/>
          <a:p>
            <a:endParaRPr lang="en-US" dirty="0"/>
          </a:p>
        </p:txBody>
      </p:sp>
      <p:sp>
        <p:nvSpPr>
          <p:cNvPr id="15" name="Rectangle 21"/>
          <p:cNvSpPr>
            <a:spLocks noChangeArrowheads="1"/>
          </p:cNvSpPr>
          <p:nvPr userDrawn="1"/>
        </p:nvSpPr>
        <p:spPr bwMode="auto">
          <a:xfrm rot="10800000">
            <a:off x="8982075" y="4611688"/>
            <a:ext cx="6350" cy="2409825"/>
          </a:xfrm>
          <a:prstGeom prst="rect">
            <a:avLst/>
          </a:prstGeom>
          <a:solidFill>
            <a:srgbClr val="A5C92B"/>
          </a:solidFill>
          <a:ln w="12700">
            <a:noFill/>
            <a:miter lim="800000"/>
            <a:headEnd type="none" w="sm" len="sm"/>
            <a:tailEnd/>
          </a:ln>
          <a:effectLst/>
        </p:spPr>
        <p:txBody>
          <a:bodyPr wrap="none" anchor="ctr"/>
          <a:lstStyle/>
          <a:p>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1" descr="CS_logo_BW_No tag2"/>
          <p:cNvPicPr>
            <a:picLocks noChangeAspect="1" noChangeArrowheads="1"/>
          </p:cNvPicPr>
          <p:nvPr/>
        </p:nvPicPr>
        <p:blipFill>
          <a:blip r:embed="rId2"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6" name="Text Box 18"/>
          <p:cNvSpPr txBox="1">
            <a:spLocks noChangeArrowheads="1"/>
          </p:cNvSpPr>
          <p:nvPr/>
        </p:nvSpPr>
        <p:spPr bwMode="auto">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pic>
        <p:nvPicPr>
          <p:cNvPr id="7" name="Picture 11" descr="new cover slide3"/>
          <p:cNvPicPr>
            <a:picLocks noChangeAspect="1" noChangeArrowheads="1"/>
          </p:cNvPicPr>
          <p:nvPr/>
        </p:nvPicPr>
        <p:blipFill>
          <a:blip r:embed="rId3" cstate="screen"/>
          <a:srcRect/>
          <a:stretch>
            <a:fillRect/>
          </a:stretch>
        </p:blipFill>
        <p:spPr bwMode="auto">
          <a:xfrm>
            <a:off x="0" y="1984248"/>
            <a:ext cx="9144000" cy="4114800"/>
          </a:xfrm>
          <a:prstGeom prst="rect">
            <a:avLst/>
          </a:prstGeom>
          <a:noFill/>
        </p:spPr>
      </p:pic>
      <p:sp>
        <p:nvSpPr>
          <p:cNvPr id="8" name="TextBox 7"/>
          <p:cNvSpPr txBox="1"/>
          <p:nvPr/>
        </p:nvSpPr>
        <p:spPr>
          <a:xfrm>
            <a:off x="525148" y="2234153"/>
            <a:ext cx="8034391" cy="3147015"/>
          </a:xfrm>
          <a:prstGeom prst="rect">
            <a:avLst/>
          </a:prstGeom>
          <a:noFill/>
        </p:spPr>
        <p:txBody>
          <a:bodyPr wrap="square" rtlCol="0">
            <a:spAutoFit/>
          </a:bodyPr>
          <a:lstStyle/>
          <a:p>
            <a:pPr>
              <a:spcAft>
                <a:spcPts val="7500"/>
              </a:spcAft>
            </a:pPr>
            <a:r>
              <a:rPr lang="en-US" sz="1400" b="1" i="1" dirty="0" smtClean="0">
                <a:solidFill>
                  <a:schemeClr val="bg2"/>
                </a:solidFill>
              </a:rPr>
              <a:t>presented</a:t>
            </a:r>
            <a:r>
              <a:rPr lang="en-US" sz="1400" b="1" i="1" baseline="0" dirty="0" smtClean="0">
                <a:solidFill>
                  <a:schemeClr val="bg2"/>
                </a:solidFill>
              </a:rPr>
              <a:t> to</a:t>
            </a:r>
          </a:p>
          <a:p>
            <a:r>
              <a:rPr lang="en-US" sz="1400" b="1" i="1" baseline="0" dirty="0" smtClean="0">
                <a:solidFill>
                  <a:schemeClr val="bg2"/>
                </a:solidFill>
              </a:rPr>
              <a:t>presented by</a:t>
            </a:r>
          </a:p>
          <a:p>
            <a:r>
              <a:rPr lang="en-US" b="1" baseline="0" dirty="0" smtClean="0">
                <a:solidFill>
                  <a:schemeClr val="bg2"/>
                </a:solidFill>
              </a:rPr>
              <a:t>Cambridge Systematics, Inc.</a:t>
            </a: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dirty="0">
              <a:solidFill>
                <a:schemeClr val="bg2"/>
              </a:solidFill>
            </a:endParaRPr>
          </a:p>
        </p:txBody>
      </p:sp>
      <p:sp>
        <p:nvSpPr>
          <p:cNvPr id="9" name="Text Placeholder 8"/>
          <p:cNvSpPr>
            <a:spLocks noGrp="1"/>
          </p:cNvSpPr>
          <p:nvPr>
            <p:ph type="body" sz="quarter" idx="10" hasCustomPrompt="1"/>
          </p:nvPr>
        </p:nvSpPr>
        <p:spPr>
          <a:xfrm>
            <a:off x="518505" y="2583353"/>
            <a:ext cx="6032500" cy="470931"/>
          </a:xfrm>
        </p:spPr>
        <p:txBody>
          <a:bodyPr>
            <a:normAutofit/>
          </a:bodyPr>
          <a:lstStyle>
            <a:lvl1pPr>
              <a:buFontTx/>
              <a:buNone/>
              <a:defRPr sz="2400">
                <a:solidFill>
                  <a:schemeClr val="bg2"/>
                </a:solidFill>
              </a:defRPr>
            </a:lvl1pPr>
          </a:lstStyle>
          <a:p>
            <a:pPr lvl="0"/>
            <a:r>
              <a:rPr lang="en-US" sz="2400" dirty="0" smtClean="0"/>
              <a:t>Client Name</a:t>
            </a:r>
            <a:endParaRPr lang="en-US" dirty="0"/>
          </a:p>
        </p:txBody>
      </p:sp>
      <p:sp>
        <p:nvSpPr>
          <p:cNvPr id="10" name="Text Placeholder 10"/>
          <p:cNvSpPr>
            <a:spLocks noGrp="1"/>
          </p:cNvSpPr>
          <p:nvPr>
            <p:ph type="body" sz="quarter" idx="11" hasCustomPrompt="1"/>
          </p:nvPr>
        </p:nvSpPr>
        <p:spPr>
          <a:xfrm>
            <a:off x="499651" y="5354638"/>
            <a:ext cx="1857375" cy="377825"/>
          </a:xfrm>
        </p:spPr>
        <p:txBody>
          <a:bodyPr>
            <a:normAutofit/>
          </a:bodyPr>
          <a:lstStyle>
            <a:lvl1pPr>
              <a:buFontTx/>
              <a:buNone/>
              <a:defRPr sz="1600">
                <a:solidFill>
                  <a:schemeClr val="bg2"/>
                </a:solidFill>
              </a:defRPr>
            </a:lvl1pPr>
          </a:lstStyle>
          <a:p>
            <a:pPr lvl="0"/>
            <a:r>
              <a:rPr lang="en-US" dirty="0" smtClean="0"/>
              <a:t>Date</a:t>
            </a:r>
            <a:endParaRPr lang="en-US" dirty="0"/>
          </a:p>
        </p:txBody>
      </p:sp>
      <p:sp>
        <p:nvSpPr>
          <p:cNvPr id="11" name="Text Placeholder 12"/>
          <p:cNvSpPr>
            <a:spLocks noGrp="1"/>
          </p:cNvSpPr>
          <p:nvPr>
            <p:ph type="body" sz="quarter" idx="12" hasCustomPrompt="1"/>
          </p:nvPr>
        </p:nvSpPr>
        <p:spPr>
          <a:xfrm>
            <a:off x="499651" y="3903408"/>
            <a:ext cx="2554288" cy="989096"/>
          </a:xfrm>
        </p:spPr>
        <p:txBody>
          <a:bodyPr>
            <a:noAutofit/>
          </a:bodyPr>
          <a:lstStyle>
            <a:lvl1pPr>
              <a:buFontTx/>
              <a:buNone/>
              <a:defRPr sz="1600" baseline="0">
                <a:solidFill>
                  <a:schemeClr val="bg2"/>
                </a:solidFill>
              </a:defRPr>
            </a:lvl1pPr>
          </a:lstStyle>
          <a:p>
            <a:pPr lvl="0"/>
            <a:r>
              <a:rPr lang="en-US" dirty="0" smtClean="0"/>
              <a:t>Presenters Name(s)</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1" descr="CS_logo_BW_No tag2"/>
          <p:cNvPicPr>
            <a:picLocks noChangeAspect="1" noChangeArrowheads="1"/>
          </p:cNvPicPr>
          <p:nvPr/>
        </p:nvPicPr>
        <p:blipFill>
          <a:blip r:embed="rId2"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6" name="Text Box 18"/>
          <p:cNvSpPr txBox="1">
            <a:spLocks noChangeArrowheads="1"/>
          </p:cNvSpPr>
          <p:nvPr/>
        </p:nvSpPr>
        <p:spPr bwMode="auto">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pic>
        <p:nvPicPr>
          <p:cNvPr id="7" name="Picture 11" descr="new cover slide4"/>
          <p:cNvPicPr>
            <a:picLocks noChangeAspect="1" noChangeArrowheads="1"/>
          </p:cNvPicPr>
          <p:nvPr/>
        </p:nvPicPr>
        <p:blipFill>
          <a:blip r:embed="rId3" cstate="screen"/>
          <a:srcRect/>
          <a:stretch>
            <a:fillRect/>
          </a:stretch>
        </p:blipFill>
        <p:spPr bwMode="auto">
          <a:xfrm>
            <a:off x="0" y="1984248"/>
            <a:ext cx="9144000" cy="4114800"/>
          </a:xfrm>
          <a:prstGeom prst="rect">
            <a:avLst/>
          </a:prstGeom>
          <a:noFill/>
        </p:spPr>
      </p:pic>
      <p:sp>
        <p:nvSpPr>
          <p:cNvPr id="8" name="TextBox 7"/>
          <p:cNvSpPr txBox="1"/>
          <p:nvPr/>
        </p:nvSpPr>
        <p:spPr>
          <a:xfrm>
            <a:off x="525148" y="2234153"/>
            <a:ext cx="8034391" cy="3147015"/>
          </a:xfrm>
          <a:prstGeom prst="rect">
            <a:avLst/>
          </a:prstGeom>
          <a:noFill/>
        </p:spPr>
        <p:txBody>
          <a:bodyPr wrap="square" rtlCol="0">
            <a:spAutoFit/>
          </a:bodyPr>
          <a:lstStyle/>
          <a:p>
            <a:pPr>
              <a:spcAft>
                <a:spcPts val="7500"/>
              </a:spcAft>
            </a:pPr>
            <a:r>
              <a:rPr lang="en-US" sz="1400" b="1" i="1" dirty="0" smtClean="0">
                <a:solidFill>
                  <a:schemeClr val="bg2"/>
                </a:solidFill>
              </a:rPr>
              <a:t>presented</a:t>
            </a:r>
            <a:r>
              <a:rPr lang="en-US" sz="1400" b="1" i="1" baseline="0" dirty="0" smtClean="0">
                <a:solidFill>
                  <a:schemeClr val="bg2"/>
                </a:solidFill>
              </a:rPr>
              <a:t> to</a:t>
            </a:r>
          </a:p>
          <a:p>
            <a:r>
              <a:rPr lang="en-US" sz="1400" b="1" i="1" baseline="0" dirty="0" smtClean="0">
                <a:solidFill>
                  <a:schemeClr val="bg2"/>
                </a:solidFill>
              </a:rPr>
              <a:t>presented by</a:t>
            </a:r>
          </a:p>
          <a:p>
            <a:r>
              <a:rPr lang="en-US" b="1" baseline="0" dirty="0" smtClean="0">
                <a:solidFill>
                  <a:schemeClr val="bg2"/>
                </a:solidFill>
              </a:rPr>
              <a:t>Cambridge Systematics, Inc.</a:t>
            </a: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dirty="0">
              <a:solidFill>
                <a:schemeClr val="bg2"/>
              </a:solidFill>
            </a:endParaRPr>
          </a:p>
        </p:txBody>
      </p:sp>
      <p:sp>
        <p:nvSpPr>
          <p:cNvPr id="9" name="Text Placeholder 8"/>
          <p:cNvSpPr>
            <a:spLocks noGrp="1"/>
          </p:cNvSpPr>
          <p:nvPr>
            <p:ph type="body" sz="quarter" idx="10" hasCustomPrompt="1"/>
          </p:nvPr>
        </p:nvSpPr>
        <p:spPr>
          <a:xfrm>
            <a:off x="518505" y="2583353"/>
            <a:ext cx="6032500" cy="470931"/>
          </a:xfrm>
        </p:spPr>
        <p:txBody>
          <a:bodyPr>
            <a:normAutofit/>
          </a:bodyPr>
          <a:lstStyle>
            <a:lvl1pPr>
              <a:buFontTx/>
              <a:buNone/>
              <a:defRPr sz="2400">
                <a:solidFill>
                  <a:schemeClr val="bg2"/>
                </a:solidFill>
              </a:defRPr>
            </a:lvl1pPr>
          </a:lstStyle>
          <a:p>
            <a:pPr lvl="0"/>
            <a:r>
              <a:rPr lang="en-US" sz="2400" dirty="0" smtClean="0"/>
              <a:t>Client Name</a:t>
            </a:r>
            <a:endParaRPr lang="en-US" dirty="0"/>
          </a:p>
        </p:txBody>
      </p:sp>
      <p:sp>
        <p:nvSpPr>
          <p:cNvPr id="10" name="Text Placeholder 10"/>
          <p:cNvSpPr>
            <a:spLocks noGrp="1"/>
          </p:cNvSpPr>
          <p:nvPr>
            <p:ph type="body" sz="quarter" idx="11" hasCustomPrompt="1"/>
          </p:nvPr>
        </p:nvSpPr>
        <p:spPr>
          <a:xfrm>
            <a:off x="509078" y="5354638"/>
            <a:ext cx="1857375" cy="377825"/>
          </a:xfrm>
        </p:spPr>
        <p:txBody>
          <a:bodyPr>
            <a:normAutofit/>
          </a:bodyPr>
          <a:lstStyle>
            <a:lvl1pPr>
              <a:buFontTx/>
              <a:buNone/>
              <a:defRPr sz="1600">
                <a:solidFill>
                  <a:schemeClr val="bg2"/>
                </a:solidFill>
              </a:defRPr>
            </a:lvl1pPr>
          </a:lstStyle>
          <a:p>
            <a:pPr lvl="0"/>
            <a:r>
              <a:rPr lang="en-US" dirty="0" smtClean="0"/>
              <a:t>Date</a:t>
            </a:r>
            <a:endParaRPr lang="en-US" dirty="0"/>
          </a:p>
        </p:txBody>
      </p:sp>
      <p:sp>
        <p:nvSpPr>
          <p:cNvPr id="11" name="Text Placeholder 12"/>
          <p:cNvSpPr>
            <a:spLocks noGrp="1"/>
          </p:cNvSpPr>
          <p:nvPr>
            <p:ph type="body" sz="quarter" idx="12" hasCustomPrompt="1"/>
          </p:nvPr>
        </p:nvSpPr>
        <p:spPr>
          <a:xfrm>
            <a:off x="499651" y="3903408"/>
            <a:ext cx="2554288" cy="989096"/>
          </a:xfrm>
        </p:spPr>
        <p:txBody>
          <a:bodyPr>
            <a:noAutofit/>
          </a:bodyPr>
          <a:lstStyle>
            <a:lvl1pPr>
              <a:buFontTx/>
              <a:buNone/>
              <a:defRPr sz="1600" baseline="0">
                <a:solidFill>
                  <a:schemeClr val="bg2"/>
                </a:solidFill>
              </a:defRPr>
            </a:lvl1pPr>
          </a:lstStyle>
          <a:p>
            <a:pPr lvl="0"/>
            <a:r>
              <a:rPr lang="en-US" dirty="0" smtClean="0"/>
              <a:t>Presenters Name(s)</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1" descr="CS_logo_BW_No tag2"/>
          <p:cNvPicPr>
            <a:picLocks noChangeAspect="1" noChangeArrowheads="1"/>
          </p:cNvPicPr>
          <p:nvPr/>
        </p:nvPicPr>
        <p:blipFill>
          <a:blip r:embed="rId2"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6" name="Text Box 18"/>
          <p:cNvSpPr txBox="1">
            <a:spLocks noChangeArrowheads="1"/>
          </p:cNvSpPr>
          <p:nvPr/>
        </p:nvSpPr>
        <p:spPr bwMode="auto">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pic>
        <p:nvPicPr>
          <p:cNvPr id="7" name="Picture 12" descr="Envrinoment_Final"/>
          <p:cNvPicPr>
            <a:picLocks noChangeAspect="1" noChangeArrowheads="1"/>
          </p:cNvPicPr>
          <p:nvPr/>
        </p:nvPicPr>
        <p:blipFill>
          <a:blip r:embed="rId3" cstate="screen">
            <a:lum bright="-18000" contrast="6000"/>
          </a:blip>
          <a:srcRect/>
          <a:stretch>
            <a:fillRect/>
          </a:stretch>
        </p:blipFill>
        <p:spPr bwMode="auto">
          <a:xfrm>
            <a:off x="0" y="1649413"/>
            <a:ext cx="9144000" cy="4484687"/>
          </a:xfrm>
          <a:prstGeom prst="rect">
            <a:avLst/>
          </a:prstGeom>
          <a:noFill/>
        </p:spPr>
      </p:pic>
      <p:sp>
        <p:nvSpPr>
          <p:cNvPr id="8" name="TextBox 7"/>
          <p:cNvSpPr txBox="1"/>
          <p:nvPr/>
        </p:nvSpPr>
        <p:spPr>
          <a:xfrm>
            <a:off x="525148" y="2234153"/>
            <a:ext cx="8034391" cy="3147015"/>
          </a:xfrm>
          <a:prstGeom prst="rect">
            <a:avLst/>
          </a:prstGeom>
          <a:noFill/>
        </p:spPr>
        <p:txBody>
          <a:bodyPr wrap="square" rtlCol="0">
            <a:spAutoFit/>
          </a:bodyPr>
          <a:lstStyle/>
          <a:p>
            <a:pPr>
              <a:spcAft>
                <a:spcPts val="7500"/>
              </a:spcAft>
            </a:pPr>
            <a:r>
              <a:rPr lang="en-US" sz="1400" b="1" i="1" dirty="0" smtClean="0"/>
              <a:t>presented</a:t>
            </a:r>
            <a:r>
              <a:rPr lang="en-US" sz="1400" b="1" i="1" baseline="0" dirty="0" smtClean="0"/>
              <a:t> to</a:t>
            </a:r>
          </a:p>
          <a:p>
            <a:r>
              <a:rPr lang="en-US" sz="1400" b="1" i="1" baseline="0" dirty="0" smtClean="0"/>
              <a:t>presented by</a:t>
            </a:r>
          </a:p>
          <a:p>
            <a:r>
              <a:rPr lang="en-US" b="1" baseline="0" dirty="0" smtClean="0"/>
              <a:t>Cambridge Systematics, Inc.</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9" name="Text Placeholder 8"/>
          <p:cNvSpPr>
            <a:spLocks noGrp="1"/>
          </p:cNvSpPr>
          <p:nvPr>
            <p:ph type="body" sz="quarter" idx="10" hasCustomPrompt="1"/>
          </p:nvPr>
        </p:nvSpPr>
        <p:spPr>
          <a:xfrm>
            <a:off x="518505" y="2583353"/>
            <a:ext cx="6032500" cy="470931"/>
          </a:xfrm>
        </p:spPr>
        <p:txBody>
          <a:bodyPr>
            <a:normAutofit/>
          </a:bodyPr>
          <a:lstStyle>
            <a:lvl1pPr>
              <a:buFontTx/>
              <a:buNone/>
              <a:defRPr sz="2400"/>
            </a:lvl1pPr>
          </a:lstStyle>
          <a:p>
            <a:pPr lvl="0"/>
            <a:r>
              <a:rPr lang="en-US" sz="2400" dirty="0" smtClean="0"/>
              <a:t>Client Name</a:t>
            </a:r>
            <a:endParaRPr lang="en-US" dirty="0"/>
          </a:p>
        </p:txBody>
      </p:sp>
      <p:sp>
        <p:nvSpPr>
          <p:cNvPr id="10" name="Text Placeholder 10"/>
          <p:cNvSpPr>
            <a:spLocks noGrp="1"/>
          </p:cNvSpPr>
          <p:nvPr>
            <p:ph type="body" sz="quarter" idx="11" hasCustomPrompt="1"/>
          </p:nvPr>
        </p:nvSpPr>
        <p:spPr>
          <a:xfrm>
            <a:off x="499651" y="5354638"/>
            <a:ext cx="1857375" cy="377825"/>
          </a:xfrm>
        </p:spPr>
        <p:txBody>
          <a:bodyPr>
            <a:normAutofit/>
          </a:bodyPr>
          <a:lstStyle>
            <a:lvl1pPr>
              <a:buFontTx/>
              <a:buNone/>
              <a:defRPr sz="1600"/>
            </a:lvl1pPr>
          </a:lstStyle>
          <a:p>
            <a:pPr lvl="0"/>
            <a:r>
              <a:rPr lang="en-US" dirty="0" smtClean="0"/>
              <a:t>Date</a:t>
            </a:r>
            <a:endParaRPr lang="en-US" dirty="0"/>
          </a:p>
        </p:txBody>
      </p:sp>
      <p:sp>
        <p:nvSpPr>
          <p:cNvPr id="11" name="Text Placeholder 12"/>
          <p:cNvSpPr>
            <a:spLocks noGrp="1"/>
          </p:cNvSpPr>
          <p:nvPr>
            <p:ph type="body" sz="quarter" idx="12" hasCustomPrompt="1"/>
          </p:nvPr>
        </p:nvSpPr>
        <p:spPr>
          <a:xfrm>
            <a:off x="499651" y="3903408"/>
            <a:ext cx="2554288" cy="989096"/>
          </a:xfrm>
        </p:spPr>
        <p:txBody>
          <a:bodyPr>
            <a:noAutofit/>
          </a:bodyPr>
          <a:lstStyle>
            <a:lvl1pPr>
              <a:buFontTx/>
              <a:buNone/>
              <a:defRPr sz="1600" baseline="0"/>
            </a:lvl1pPr>
          </a:lstStyle>
          <a:p>
            <a:pPr lvl="0"/>
            <a:r>
              <a:rPr lang="en-US" dirty="0" smtClean="0"/>
              <a:t>Presenters Name(s)</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3000"/>
              </a:spcBef>
              <a:defRPr/>
            </a:lvl1pPr>
            <a:lvl2pPr>
              <a:spcBef>
                <a:spcPts val="24"/>
              </a:spcBef>
              <a:defRPr/>
            </a:lvl2pPr>
            <a:lvl3pPr>
              <a:spcBef>
                <a:spcPts val="24"/>
              </a:spcBef>
              <a:defRPr/>
            </a:lvl3pPr>
            <a:lvl4pPr>
              <a:spcBef>
                <a:spcPts val="24"/>
              </a:spcBef>
              <a:defRPr/>
            </a:lvl4pPr>
            <a:lvl5pPr>
              <a:spcBef>
                <a:spcPts val="2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2C0FAC85-0D00-4F63-9C46-463F1752223B}" type="slidenum">
              <a:rPr lang="en-US" smtClean="0"/>
              <a:pPr>
                <a:defRPr/>
              </a:pPr>
              <a:t>‹#›</a:t>
            </a:fld>
            <a:endParaRPr lang="en-US" dirty="0"/>
          </a:p>
        </p:txBody>
      </p:sp>
      <p:pic>
        <p:nvPicPr>
          <p:cNvPr id="5" name="Picture 29" descr="Presentation RegPartnershipLogo2"/>
          <p:cNvPicPr>
            <a:picLocks noChangeAspect="1" noChangeArrowheads="1"/>
          </p:cNvPicPr>
          <p:nvPr userDrawn="1"/>
        </p:nvPicPr>
        <p:blipFill>
          <a:blip r:embed="rId2" cstate="print"/>
          <a:srcRect/>
          <a:stretch>
            <a:fillRect/>
          </a:stretch>
        </p:blipFill>
        <p:spPr bwMode="auto">
          <a:xfrm>
            <a:off x="7707313" y="6062663"/>
            <a:ext cx="1184275" cy="515937"/>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E7D7229C-E6CA-4D24-8F24-ED2D4C3791BB}" type="slidenum">
              <a:rPr lang="en-US" smtClean="0"/>
              <a:pPr>
                <a:defRPr/>
              </a:pPr>
              <a:t>‹#›</a:t>
            </a:fld>
            <a:endParaRPr lang="en-US" dirty="0"/>
          </a:p>
        </p:txBody>
      </p:sp>
      <p:pic>
        <p:nvPicPr>
          <p:cNvPr id="6" name="Picture 29" descr="Presentation RegPartnershipLogo2"/>
          <p:cNvPicPr>
            <a:picLocks noChangeAspect="1" noChangeArrowheads="1"/>
          </p:cNvPicPr>
          <p:nvPr userDrawn="1"/>
        </p:nvPicPr>
        <p:blipFill>
          <a:blip r:embed="rId2" cstate="print"/>
          <a:srcRect/>
          <a:stretch>
            <a:fillRect/>
          </a:stretch>
        </p:blipFill>
        <p:spPr bwMode="auto">
          <a:xfrm>
            <a:off x="7707313" y="6062663"/>
            <a:ext cx="1184275" cy="515937"/>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pPr>
              <a:defRPr/>
            </a:pPr>
            <a:fld id="{6375F6B7-30B1-415A-A9E4-AF67E8AD2E18}" type="slidenum">
              <a:rPr lang="en-US" smtClean="0"/>
              <a:pPr>
                <a:defRPr/>
              </a:pPr>
              <a:t>‹#›</a:t>
            </a:fld>
            <a:endParaRPr lang="en-US" dirty="0"/>
          </a:p>
        </p:txBody>
      </p:sp>
      <p:pic>
        <p:nvPicPr>
          <p:cNvPr id="4" name="Picture 29" descr="Presentation RegPartnershipLogo2"/>
          <p:cNvPicPr>
            <a:picLocks noChangeAspect="1" noChangeArrowheads="1"/>
          </p:cNvPicPr>
          <p:nvPr userDrawn="1"/>
        </p:nvPicPr>
        <p:blipFill>
          <a:blip r:embed="rId2" cstate="print"/>
          <a:srcRect/>
          <a:stretch>
            <a:fillRect/>
          </a:stretch>
        </p:blipFill>
        <p:spPr bwMode="auto">
          <a:xfrm>
            <a:off x="7720013" y="6310313"/>
            <a:ext cx="1184275" cy="515937"/>
          </a:xfrm>
          <a:prstGeom prst="rect">
            <a:avLst/>
          </a:prstGeom>
          <a:noFill/>
          <a:ln w="9525">
            <a:noFill/>
            <a:miter lim="800000"/>
            <a:headEnd/>
            <a:tailEnd/>
          </a:ln>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2C7B625-DAEB-4629-A465-1D6FE3F98B61}" type="slidenum">
              <a:rPr lang="en-US" smtClean="0"/>
              <a:pPr>
                <a:defRPr/>
              </a:pPr>
              <a:t>‹#›</a:t>
            </a:fld>
            <a:endParaRPr lang="en-US" dirty="0"/>
          </a:p>
        </p:txBody>
      </p:sp>
      <p:pic>
        <p:nvPicPr>
          <p:cNvPr id="3" name="Picture 29" descr="Presentation RegPartnershipLogo2"/>
          <p:cNvPicPr>
            <a:picLocks noChangeAspect="1" noChangeArrowheads="1"/>
          </p:cNvPicPr>
          <p:nvPr userDrawn="1"/>
        </p:nvPicPr>
        <p:blipFill>
          <a:blip r:embed="rId2" cstate="print"/>
          <a:srcRect/>
          <a:stretch>
            <a:fillRect/>
          </a:stretch>
        </p:blipFill>
        <p:spPr bwMode="auto">
          <a:xfrm>
            <a:off x="7707313" y="6062663"/>
            <a:ext cx="1184275" cy="515937"/>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divider1"/>
          <p:cNvPicPr>
            <a:picLocks noChangeAspect="1" noChangeArrowheads="1"/>
          </p:cNvPicPr>
          <p:nvPr/>
        </p:nvPicPr>
        <p:blipFill>
          <a:blip r:embed="rId2" cstate="print"/>
          <a:srcRect/>
          <a:stretch>
            <a:fillRect/>
          </a:stretch>
        </p:blipFill>
        <p:spPr bwMode="auto">
          <a:xfrm>
            <a:off x="0" y="1828800"/>
            <a:ext cx="9144000" cy="3200400"/>
          </a:xfrm>
          <a:prstGeom prst="rect">
            <a:avLst/>
          </a:prstGeom>
          <a:noFill/>
        </p:spPr>
      </p:pic>
      <p:sp>
        <p:nvSpPr>
          <p:cNvPr id="2" name="Title 1"/>
          <p:cNvSpPr>
            <a:spLocks noGrp="1"/>
          </p:cNvSpPr>
          <p:nvPr>
            <p:ph type="title"/>
          </p:nvPr>
        </p:nvSpPr>
        <p:spPr>
          <a:xfrm>
            <a:off x="685800" y="2747962"/>
            <a:ext cx="7772400" cy="1362075"/>
          </a:xfrm>
        </p:spPr>
        <p:txBody>
          <a:bodyPr anchor="t"/>
          <a:lstStyle>
            <a:lvl1pPr algn="ctr">
              <a:defRPr sz="3600" b="1" cap="all"/>
            </a:lvl1pPr>
          </a:lstStyle>
          <a:p>
            <a:r>
              <a:rPr lang="en-US" smtClean="0"/>
              <a:t>Click to edit Master title style</a:t>
            </a:r>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78"/>
            <a:ext cx="82296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solidFill>
              </a:defRPr>
            </a:lvl1pPr>
          </a:lstStyle>
          <a:p>
            <a:pPr>
              <a:defRPr/>
            </a:pPr>
            <a:fld id="{50B3BA70-1BC7-4979-B748-8E85A9D427C3}" type="slidenum">
              <a:rPr lang="en-US" smtClean="0"/>
              <a:pPr>
                <a:defRPr/>
              </a:pPr>
              <a:t>‹#›</a:t>
            </a:fld>
            <a:endParaRPr lang="en-US" dirty="0"/>
          </a:p>
        </p:txBody>
      </p:sp>
      <p:sp>
        <p:nvSpPr>
          <p:cNvPr id="5" name="Rectangle 19"/>
          <p:cNvSpPr>
            <a:spLocks noChangeArrowheads="1"/>
          </p:cNvSpPr>
          <p:nvPr/>
        </p:nvSpPr>
        <p:spPr bwMode="auto">
          <a:xfrm rot="16200000">
            <a:off x="4133056" y="-3172619"/>
            <a:ext cx="19050" cy="8593138"/>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sp>
        <p:nvSpPr>
          <p:cNvPr id="7" name="Rectangle 20"/>
          <p:cNvSpPr>
            <a:spLocks noChangeArrowheads="1"/>
          </p:cNvSpPr>
          <p:nvPr/>
        </p:nvSpPr>
        <p:spPr bwMode="auto">
          <a:xfrm>
            <a:off x="442913" y="-79375"/>
            <a:ext cx="19050" cy="6465888"/>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sp>
        <p:nvSpPr>
          <p:cNvPr id="8" name="Rectangle 22"/>
          <p:cNvSpPr>
            <a:spLocks noChangeArrowheads="1"/>
          </p:cNvSpPr>
          <p:nvPr/>
        </p:nvSpPr>
        <p:spPr bwMode="auto">
          <a:xfrm rot="5400000">
            <a:off x="7663656" y="5137944"/>
            <a:ext cx="7938" cy="3067050"/>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pic>
        <p:nvPicPr>
          <p:cNvPr id="9" name="Picture 26" descr="CS_logo_BW_No tag2"/>
          <p:cNvPicPr>
            <a:picLocks noChangeAspect="1" noChangeArrowheads="1"/>
          </p:cNvPicPr>
          <p:nvPr/>
        </p:nvPicPr>
        <p:blipFill>
          <a:blip r:embed="rId12" cstate="print"/>
          <a:srcRect/>
          <a:stretch>
            <a:fillRect/>
          </a:stretch>
        </p:blipFill>
        <p:spPr bwMode="auto">
          <a:xfrm>
            <a:off x="7729538" y="6315075"/>
            <a:ext cx="1169987" cy="284163"/>
          </a:xfrm>
          <a:prstGeom prst="rect">
            <a:avLst/>
          </a:prstGeom>
          <a:solidFill>
            <a:schemeClr val="bg1"/>
          </a:solidFill>
          <a:ln w="9525">
            <a:solidFill>
              <a:srgbClr val="002E56"/>
            </a:solidFill>
            <a:miter lim="800000"/>
            <a:headEnd/>
            <a:tailEnd/>
          </a:ln>
        </p:spPr>
      </p:pic>
      <p:sp>
        <p:nvSpPr>
          <p:cNvPr id="10" name="Rectangle 21"/>
          <p:cNvSpPr>
            <a:spLocks noChangeArrowheads="1"/>
          </p:cNvSpPr>
          <p:nvPr/>
        </p:nvSpPr>
        <p:spPr bwMode="auto">
          <a:xfrm rot="10800000">
            <a:off x="8982075" y="4611688"/>
            <a:ext cx="6350" cy="2409825"/>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hf hdr="0" ft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13"/>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5"/>
        </a:buClr>
        <a:buFont typeface="Arial" pitchFamily="34" charset="0"/>
        <a:buChar char="»"/>
        <a:defRPr sz="20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Font typeface="Arial" pitchFamily="34" charset="0"/>
        <a:buChar char="–"/>
        <a:defRPr sz="1800" b="1"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www.time.com/time" TargetMode="Externa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4"/>
          <p:cNvSpPr txBox="1">
            <a:spLocks noChangeArrowheads="1"/>
          </p:cNvSpPr>
          <p:nvPr/>
        </p:nvSpPr>
        <p:spPr bwMode="auto">
          <a:xfrm>
            <a:off x="722313" y="3619500"/>
            <a:ext cx="3884612" cy="769441"/>
          </a:xfrm>
          <a:prstGeom prst="rect">
            <a:avLst/>
          </a:prstGeom>
          <a:noFill/>
          <a:ln w="12700">
            <a:noFill/>
            <a:miter lim="800000"/>
            <a:headEnd type="none" w="sm" len="sm"/>
            <a:tailEnd/>
          </a:ln>
        </p:spPr>
        <p:txBody>
          <a:bodyPr>
            <a:spAutoFit/>
          </a:bodyPr>
          <a:lstStyle/>
          <a:p>
            <a:pPr>
              <a:spcBef>
                <a:spcPct val="50000"/>
              </a:spcBef>
            </a:pPr>
            <a:endParaRPr lang="en-US" dirty="0">
              <a:solidFill>
                <a:schemeClr val="bg1"/>
              </a:solidFill>
            </a:endParaRPr>
          </a:p>
          <a:p>
            <a:pPr>
              <a:spcBef>
                <a:spcPct val="50000"/>
              </a:spcBef>
            </a:pPr>
            <a:endParaRPr lang="en-US" sz="1600" dirty="0">
              <a:solidFill>
                <a:schemeClr val="bg1"/>
              </a:solidFill>
            </a:endParaRPr>
          </a:p>
        </p:txBody>
      </p:sp>
      <p:sp>
        <p:nvSpPr>
          <p:cNvPr id="15" name="Title 14"/>
          <p:cNvSpPr>
            <a:spLocks noGrp="1"/>
          </p:cNvSpPr>
          <p:nvPr>
            <p:ph type="ctrTitle"/>
          </p:nvPr>
        </p:nvSpPr>
        <p:spPr>
          <a:xfrm>
            <a:off x="506294" y="0"/>
            <a:ext cx="9475906" cy="1138296"/>
          </a:xfrm>
        </p:spPr>
        <p:txBody>
          <a:bodyPr/>
          <a:lstStyle/>
          <a:p>
            <a:r>
              <a:rPr lang="en-US" dirty="0" smtClean="0">
                <a:latin typeface="Arial" charset="0"/>
                <a:cs typeface="Arial" charset="0"/>
              </a:rPr>
              <a:t>Southeast Florida Regional Vision &amp; Blueprint for Economic Prosperity</a:t>
            </a:r>
            <a:endParaRPr lang="en-US" dirty="0"/>
          </a:p>
        </p:txBody>
      </p:sp>
      <p:sp>
        <p:nvSpPr>
          <p:cNvPr id="16" name="Subtitle 15"/>
          <p:cNvSpPr>
            <a:spLocks noGrp="1"/>
          </p:cNvSpPr>
          <p:nvPr>
            <p:ph type="subTitle" idx="1"/>
          </p:nvPr>
        </p:nvSpPr>
        <p:spPr>
          <a:xfrm>
            <a:off x="506294" y="1305240"/>
            <a:ext cx="6400800" cy="560959"/>
          </a:xfrm>
        </p:spPr>
        <p:txBody>
          <a:bodyPr>
            <a:normAutofit/>
          </a:bodyPr>
          <a:lstStyle/>
          <a:p>
            <a:r>
              <a:rPr lang="en-US" dirty="0" smtClean="0"/>
              <a:t>Economic Development Briefing</a:t>
            </a:r>
            <a:endParaRPr lang="en-US" dirty="0"/>
          </a:p>
        </p:txBody>
      </p:sp>
      <p:sp>
        <p:nvSpPr>
          <p:cNvPr id="17" name="Text Placeholder 16"/>
          <p:cNvSpPr>
            <a:spLocks noGrp="1"/>
          </p:cNvSpPr>
          <p:nvPr>
            <p:ph type="body" sz="quarter" idx="11"/>
          </p:nvPr>
        </p:nvSpPr>
        <p:spPr>
          <a:xfrm>
            <a:off x="499650" y="3272686"/>
            <a:ext cx="3215099" cy="1360488"/>
          </a:xfrm>
        </p:spPr>
        <p:txBody>
          <a:bodyPr/>
          <a:lstStyle/>
          <a:p>
            <a:pPr marL="228600" indent="-228600">
              <a:spcBef>
                <a:spcPts val="0"/>
              </a:spcBef>
            </a:pPr>
            <a:r>
              <a:rPr lang="en-US" dirty="0" smtClean="0">
                <a:solidFill>
                  <a:srgbClr val="02405C"/>
                </a:solidFill>
              </a:rPr>
              <a:t>John Kaliski</a:t>
            </a:r>
          </a:p>
          <a:p>
            <a:pPr marL="228600" indent="-228600">
              <a:spcBef>
                <a:spcPts val="0"/>
              </a:spcBef>
            </a:pPr>
            <a:r>
              <a:rPr lang="en-US" dirty="0" smtClean="0">
                <a:solidFill>
                  <a:srgbClr val="02405C"/>
                </a:solidFill>
              </a:rPr>
              <a:t>Cambridge Systematics, Inc.</a:t>
            </a:r>
          </a:p>
          <a:p>
            <a:r>
              <a:rPr lang="en-US" dirty="0" smtClean="0">
                <a:solidFill>
                  <a:srgbClr val="02405C"/>
                </a:solidFill>
              </a:rPr>
              <a:t>February 15, 2012</a:t>
            </a:r>
          </a:p>
          <a:p>
            <a:endParaRPr lang="en-US" dirty="0">
              <a:solidFill>
                <a:schemeClr val="bg1"/>
              </a:solidFill>
            </a:endParaRPr>
          </a:p>
        </p:txBody>
      </p:sp>
      <p:pic>
        <p:nvPicPr>
          <p:cNvPr id="19" name="Picture 2"/>
          <p:cNvPicPr>
            <a:picLocks noChangeAspect="1" noChangeArrowheads="1"/>
          </p:cNvPicPr>
          <p:nvPr/>
        </p:nvPicPr>
        <p:blipFill>
          <a:blip r:embed="rId3" cstate="print"/>
          <a:srcRect/>
          <a:stretch>
            <a:fillRect/>
          </a:stretch>
        </p:blipFill>
        <p:spPr bwMode="auto">
          <a:xfrm>
            <a:off x="3630088" y="2093712"/>
            <a:ext cx="5189544" cy="3899242"/>
          </a:xfrm>
          <a:prstGeom prst="rect">
            <a:avLst/>
          </a:prstGeom>
          <a:noFill/>
          <a:ln w="9525">
            <a:solidFill>
              <a:srgbClr val="595959"/>
            </a:solidFill>
            <a:miter lim="800000"/>
            <a:headEnd/>
            <a:tailEnd/>
          </a:ln>
        </p:spPr>
      </p:pic>
      <p:pic>
        <p:nvPicPr>
          <p:cNvPr id="20" name="Picture 29" descr="Presentation RegPartnershipLogo2"/>
          <p:cNvPicPr>
            <a:picLocks noChangeAspect="1" noChangeArrowheads="1"/>
          </p:cNvPicPr>
          <p:nvPr/>
        </p:nvPicPr>
        <p:blipFill>
          <a:blip r:embed="rId4" cstate="print"/>
          <a:srcRect/>
          <a:stretch>
            <a:fillRect/>
          </a:stretch>
        </p:blipFill>
        <p:spPr bwMode="auto">
          <a:xfrm>
            <a:off x="623580" y="6035222"/>
            <a:ext cx="1184275"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94246" y="1707419"/>
            <a:ext cx="3581400" cy="2057400"/>
            <a:chOff x="4343400" y="2667000"/>
            <a:chExt cx="4745038" cy="3106414"/>
          </a:xfrm>
        </p:grpSpPr>
        <p:pic>
          <p:nvPicPr>
            <p:cNvPr id="7177" name="Picture 4" descr="http://img.timeinc.net/time/daily/2008/0807/a_wflorida_0721.jpg"/>
            <p:cNvPicPr>
              <a:picLocks noChangeAspect="1" noChangeArrowheads="1"/>
            </p:cNvPicPr>
            <p:nvPr/>
          </p:nvPicPr>
          <p:blipFill>
            <a:blip r:embed="rId3" cstate="print"/>
            <a:srcRect/>
            <a:stretch>
              <a:fillRect/>
            </a:stretch>
          </p:blipFill>
          <p:spPr bwMode="auto">
            <a:xfrm>
              <a:off x="4343400" y="2667000"/>
              <a:ext cx="4745038" cy="3097213"/>
            </a:xfrm>
            <a:prstGeom prst="rect">
              <a:avLst/>
            </a:prstGeom>
            <a:noFill/>
            <a:ln w="9525">
              <a:solidFill>
                <a:schemeClr val="tx1"/>
              </a:solidFill>
              <a:miter lim="800000"/>
              <a:headEnd/>
              <a:tailEnd/>
            </a:ln>
          </p:spPr>
        </p:pic>
        <p:pic>
          <p:nvPicPr>
            <p:cNvPr id="7178" name="Picture 2" descr="http://img.timeinc.net/time/i/logo_time_print.gif">
              <a:hlinkClick r:id="rId4"/>
            </p:cNvPr>
            <p:cNvPicPr>
              <a:picLocks noChangeAspect="1" noChangeArrowheads="1"/>
            </p:cNvPicPr>
            <p:nvPr/>
          </p:nvPicPr>
          <p:blipFill>
            <a:blip r:embed="rId5" cstate="print"/>
            <a:srcRect/>
            <a:stretch>
              <a:fillRect/>
            </a:stretch>
          </p:blipFill>
          <p:spPr bwMode="auto">
            <a:xfrm>
              <a:off x="4529480" y="2881234"/>
              <a:ext cx="2019300" cy="1009649"/>
            </a:xfrm>
            <a:prstGeom prst="rect">
              <a:avLst/>
            </a:prstGeom>
            <a:noFill/>
            <a:ln w="9525">
              <a:noFill/>
              <a:miter lim="800000"/>
              <a:headEnd/>
              <a:tailEnd/>
            </a:ln>
          </p:spPr>
        </p:pic>
        <p:sp>
          <p:nvSpPr>
            <p:cNvPr id="12" name="Rectangle 11"/>
            <p:cNvSpPr/>
            <p:nvPr/>
          </p:nvSpPr>
          <p:spPr>
            <a:xfrm>
              <a:off x="4529480" y="4778308"/>
              <a:ext cx="2512079" cy="995106"/>
            </a:xfrm>
            <a:prstGeom prst="rect">
              <a:avLst/>
            </a:prstGeom>
          </p:spPr>
          <p:txBody>
            <a:bodyPr>
              <a:spAutoFit/>
            </a:bodyPr>
            <a:lstStyle/>
            <a:p>
              <a:pPr eaLnBrk="0" hangingPunct="0">
                <a:defRPr/>
              </a:pPr>
              <a:r>
                <a:rPr lang="en-US" sz="2000" dirty="0">
                  <a:ln>
                    <a:solidFill>
                      <a:srgbClr val="FFFFFF"/>
                    </a:solidFill>
                  </a:ln>
                  <a:solidFill>
                    <a:srgbClr val="FFFFFF"/>
                  </a:solidFill>
                  <a:latin typeface="Arial" pitchFamily="34" charset="0"/>
                  <a:cs typeface="Arial" pitchFamily="34" charset="0"/>
                </a:rPr>
                <a:t>Is Florida the </a:t>
              </a:r>
            </a:p>
            <a:p>
              <a:pPr eaLnBrk="0" hangingPunct="0">
                <a:defRPr/>
              </a:pPr>
              <a:r>
                <a:rPr lang="en-US" sz="2000" dirty="0">
                  <a:ln>
                    <a:solidFill>
                      <a:srgbClr val="FFFFFF"/>
                    </a:solidFill>
                  </a:ln>
                  <a:solidFill>
                    <a:srgbClr val="FFFFFF"/>
                  </a:solidFill>
                  <a:latin typeface="Arial" pitchFamily="34" charset="0"/>
                  <a:cs typeface="Arial" pitchFamily="34" charset="0"/>
                </a:rPr>
                <a:t>Sunset State?</a:t>
              </a:r>
            </a:p>
          </p:txBody>
        </p:sp>
      </p:grpSp>
      <p:pic>
        <p:nvPicPr>
          <p:cNvPr id="7172" name="Picture 6" descr="WSJ_IsFloridaOver"/>
          <p:cNvPicPr>
            <a:picLocks noChangeAspect="1" noChangeArrowheads="1"/>
          </p:cNvPicPr>
          <p:nvPr/>
        </p:nvPicPr>
        <p:blipFill>
          <a:blip r:embed="rId6" cstate="print"/>
          <a:srcRect/>
          <a:stretch>
            <a:fillRect/>
          </a:stretch>
        </p:blipFill>
        <p:spPr bwMode="auto">
          <a:xfrm>
            <a:off x="3582617" y="1436125"/>
            <a:ext cx="3617912" cy="2163762"/>
          </a:xfrm>
          <a:prstGeom prst="rect">
            <a:avLst/>
          </a:prstGeom>
          <a:noFill/>
          <a:ln w="9525">
            <a:solidFill>
              <a:schemeClr val="tx1"/>
            </a:solidFill>
            <a:miter lim="800000"/>
            <a:headEnd/>
            <a:tailEnd/>
          </a:ln>
        </p:spPr>
      </p:pic>
      <p:pic>
        <p:nvPicPr>
          <p:cNvPr id="7173" name="Picture 30" descr="USA Today article.BMP"/>
          <p:cNvPicPr>
            <a:picLocks noChangeAspect="1"/>
          </p:cNvPicPr>
          <p:nvPr/>
        </p:nvPicPr>
        <p:blipFill>
          <a:blip r:embed="rId7" cstate="print"/>
          <a:srcRect/>
          <a:stretch>
            <a:fillRect/>
          </a:stretch>
        </p:blipFill>
        <p:spPr bwMode="auto">
          <a:xfrm>
            <a:off x="453799" y="3867420"/>
            <a:ext cx="4953000" cy="2012950"/>
          </a:xfrm>
          <a:prstGeom prst="rect">
            <a:avLst/>
          </a:prstGeom>
          <a:noFill/>
          <a:ln w="9525">
            <a:solidFill>
              <a:schemeClr val="tx1"/>
            </a:solidFill>
            <a:miter lim="800000"/>
            <a:headEnd/>
            <a:tailEnd/>
          </a:ln>
        </p:spPr>
      </p:pic>
      <p:grpSp>
        <p:nvGrpSpPr>
          <p:cNvPr id="3" name="Group 31"/>
          <p:cNvGrpSpPr>
            <a:grpSpLocks/>
          </p:cNvGrpSpPr>
          <p:nvPr/>
        </p:nvGrpSpPr>
        <p:grpSpPr bwMode="auto">
          <a:xfrm>
            <a:off x="5406799" y="3395185"/>
            <a:ext cx="3626796" cy="2209800"/>
            <a:chOff x="457200" y="1207702"/>
            <a:chExt cx="2804895" cy="2362200"/>
          </a:xfrm>
        </p:grpSpPr>
        <p:pic>
          <p:nvPicPr>
            <p:cNvPr id="7175" name="Picture 2"/>
            <p:cNvPicPr>
              <a:picLocks noChangeAspect="1" noChangeArrowheads="1"/>
            </p:cNvPicPr>
            <p:nvPr/>
          </p:nvPicPr>
          <p:blipFill>
            <a:blip r:embed="rId8" cstate="print"/>
            <a:srcRect l="2702" b="37967"/>
            <a:stretch>
              <a:fillRect/>
            </a:stretch>
          </p:blipFill>
          <p:spPr bwMode="auto">
            <a:xfrm>
              <a:off x="457200" y="1207702"/>
              <a:ext cx="2743200" cy="2362200"/>
            </a:xfrm>
            <a:prstGeom prst="rect">
              <a:avLst/>
            </a:prstGeom>
            <a:noFill/>
            <a:ln w="9525">
              <a:solidFill>
                <a:schemeClr val="tx1"/>
              </a:solidFill>
              <a:miter lim="800000"/>
              <a:headEnd/>
              <a:tailEnd/>
            </a:ln>
          </p:spPr>
        </p:pic>
        <p:pic>
          <p:nvPicPr>
            <p:cNvPr id="7176" name="Picture 33" descr="Economist clip.BMP"/>
            <p:cNvPicPr>
              <a:picLocks noChangeAspect="1"/>
            </p:cNvPicPr>
            <p:nvPr/>
          </p:nvPicPr>
          <p:blipFill>
            <a:blip r:embed="rId9" cstate="print"/>
            <a:srcRect t="49994" r="42360"/>
            <a:stretch>
              <a:fillRect/>
            </a:stretch>
          </p:blipFill>
          <p:spPr bwMode="auto">
            <a:xfrm rot="-251140">
              <a:off x="458041" y="2882530"/>
              <a:ext cx="2804054" cy="619438"/>
            </a:xfrm>
            <a:prstGeom prst="rect">
              <a:avLst/>
            </a:prstGeom>
            <a:noFill/>
            <a:ln w="9525">
              <a:noFill/>
              <a:miter lim="800000"/>
              <a:headEnd/>
              <a:tailEnd/>
            </a:ln>
          </p:spPr>
        </p:pic>
      </p:grpSp>
      <p:sp>
        <p:nvSpPr>
          <p:cNvPr id="18" name="Title 17"/>
          <p:cNvSpPr>
            <a:spLocks noGrp="1"/>
          </p:cNvSpPr>
          <p:nvPr>
            <p:ph type="title"/>
          </p:nvPr>
        </p:nvSpPr>
        <p:spPr/>
        <p:txBody>
          <a:bodyPr/>
          <a:lstStyle/>
          <a:p>
            <a:r>
              <a:rPr lang="en-US" sz="3200" dirty="0" smtClean="0"/>
              <a:t>The Florida We’ve Known Is Over</a:t>
            </a:r>
            <a:endParaRPr lang="en-US" sz="3200" dirty="0"/>
          </a:p>
        </p:txBody>
      </p:sp>
      <p:sp>
        <p:nvSpPr>
          <p:cNvPr id="13" name="Slide Number Placeholder 3"/>
          <p:cNvSpPr txBox="1">
            <a:spLocks/>
          </p:cNvSpPr>
          <p:nvPr/>
        </p:nvSpPr>
        <p:spPr bwMode="auto">
          <a:xfrm>
            <a:off x="371856" y="6322187"/>
            <a:ext cx="664464"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D018EF-4261-44A8-AEDC-8D0F57FD43F7}" type="slidenum">
              <a:rPr kumimoji="0" lang="en-U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A New Economy:  Global Markets</a:t>
            </a:r>
            <a:endParaRPr lang="en-US" sz="3200" dirty="0"/>
          </a:p>
        </p:txBody>
      </p:sp>
      <p:sp>
        <p:nvSpPr>
          <p:cNvPr id="5" name="Text Box 3"/>
          <p:cNvSpPr txBox="1">
            <a:spLocks noChangeArrowheads="1"/>
          </p:cNvSpPr>
          <p:nvPr/>
        </p:nvSpPr>
        <p:spPr bwMode="auto">
          <a:xfrm>
            <a:off x="494868" y="6089268"/>
            <a:ext cx="8676653" cy="246221"/>
          </a:xfrm>
          <a:prstGeom prst="rect">
            <a:avLst/>
          </a:prstGeom>
          <a:noFill/>
          <a:ln w="12700" algn="ctr">
            <a:noFill/>
            <a:miter lim="800000"/>
            <a:headEnd/>
            <a:tailEnd/>
          </a:ln>
        </p:spPr>
        <p:txBody>
          <a:bodyPr wrap="square">
            <a:spAutoFit/>
          </a:bodyPr>
          <a:lstStyle/>
          <a:p>
            <a:r>
              <a:rPr lang="en-US" sz="1000" dirty="0">
                <a:latin typeface="Helvetica Neue"/>
              </a:rPr>
              <a:t>Source:  </a:t>
            </a:r>
            <a:r>
              <a:rPr lang="en-US" sz="1000" dirty="0" smtClean="0">
                <a:latin typeface="Helvetica Neue"/>
              </a:rPr>
              <a:t>European Communities, 2008</a:t>
            </a:r>
            <a:endParaRPr lang="en-US" sz="1000" dirty="0">
              <a:latin typeface="Helvetica Neue"/>
            </a:endParaRPr>
          </a:p>
        </p:txBody>
      </p:sp>
      <p:pic>
        <p:nvPicPr>
          <p:cNvPr id="1026" name="Picture 2" descr="T:\FLORIDA\FL Trade and Logistics (2010)\access-map (FL).png"/>
          <p:cNvPicPr>
            <a:picLocks noChangeAspect="1" noChangeArrowheads="1"/>
          </p:cNvPicPr>
          <p:nvPr/>
        </p:nvPicPr>
        <p:blipFill>
          <a:blip r:embed="rId3" cstate="email"/>
          <a:srcRect/>
          <a:stretch>
            <a:fillRect/>
          </a:stretch>
        </p:blipFill>
        <p:spPr bwMode="auto">
          <a:xfrm>
            <a:off x="0" y="1143000"/>
            <a:ext cx="9144000" cy="4953000"/>
          </a:xfrm>
          <a:prstGeom prst="rect">
            <a:avLst/>
          </a:prstGeom>
          <a:noFill/>
        </p:spPr>
      </p:pic>
      <p:sp>
        <p:nvSpPr>
          <p:cNvPr id="7" name="Slide Number Placeholder 3"/>
          <p:cNvSpPr>
            <a:spLocks noGrp="1"/>
          </p:cNvSpPr>
          <p:nvPr>
            <p:ph type="sldNum" sz="quarter" idx="12"/>
          </p:nvPr>
        </p:nvSpPr>
        <p:spPr bwMode="auto">
          <a:xfrm>
            <a:off x="371856" y="6322187"/>
            <a:ext cx="664464" cy="365125"/>
          </a:xfrm>
          <a:noFill/>
          <a:ln>
            <a:miter lim="800000"/>
            <a:headEnd/>
            <a:tailEnd/>
          </a:ln>
        </p:spPr>
        <p:txBody>
          <a:bodyPr wrap="square" numCol="1" anchorCtr="0" compatLnSpc="1">
            <a:prstTxWarp prst="textNoShape">
              <a:avLst/>
            </a:prstTxWarp>
          </a:bodyPr>
          <a:lstStyle/>
          <a:p>
            <a:fld id="{F6D018EF-4261-44A8-AEDC-8D0F57FD43F7}" type="slidenum">
              <a:rPr lang="en-US" smtClean="0"/>
              <a:pPr/>
              <a:t>10</a:t>
            </a:fld>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A New Economy:  Global Competition</a:t>
            </a:r>
            <a:endParaRPr lang="en-US" sz="3200" dirty="0"/>
          </a:p>
        </p:txBody>
      </p:sp>
      <p:sp>
        <p:nvSpPr>
          <p:cNvPr id="2" name="Slide Number Placeholder 1"/>
          <p:cNvSpPr>
            <a:spLocks noGrp="1"/>
          </p:cNvSpPr>
          <p:nvPr>
            <p:ph type="sldNum" sz="quarter" idx="12"/>
          </p:nvPr>
        </p:nvSpPr>
        <p:spPr/>
        <p:txBody>
          <a:bodyPr/>
          <a:lstStyle/>
          <a:p>
            <a:fld id="{2984BE0F-614D-A94E-B98B-A6270180DFD6}" type="slidenum">
              <a:rPr lang="en-US" smtClean="0"/>
              <a:pPr/>
              <a:t>11</a:t>
            </a:fld>
            <a:endParaRPr lang="en-US" dirty="0"/>
          </a:p>
        </p:txBody>
      </p:sp>
      <p:pic>
        <p:nvPicPr>
          <p:cNvPr id="6" name="Picture 2" descr="D:\EEH DOCUMENTS\_FLORIDA\Florida Images\Global and Regional\spiky-world.jpg"/>
          <p:cNvPicPr>
            <a:picLocks noChangeAspect="1" noChangeArrowheads="1"/>
          </p:cNvPicPr>
          <p:nvPr/>
        </p:nvPicPr>
        <p:blipFill>
          <a:blip r:embed="rId3" cstate="print">
            <a:grayscl/>
          </a:blip>
          <a:srcRect l="2359" t="18149" b="22652"/>
          <a:stretch>
            <a:fillRect/>
          </a:stretch>
        </p:blipFill>
        <p:spPr bwMode="auto">
          <a:xfrm>
            <a:off x="553592" y="1493127"/>
            <a:ext cx="8229600" cy="2303216"/>
          </a:xfrm>
          <a:prstGeom prst="rect">
            <a:avLst/>
          </a:prstGeom>
          <a:noFill/>
        </p:spPr>
      </p:pic>
      <p:pic>
        <p:nvPicPr>
          <p:cNvPr id="3" name="Picture 2" descr="Fig: 2.2: Economic Activity in a Spiky World"/>
          <p:cNvPicPr>
            <a:picLocks noChangeAspect="1" noChangeArrowheads="1"/>
          </p:cNvPicPr>
          <p:nvPr/>
        </p:nvPicPr>
        <p:blipFill>
          <a:blip r:embed="rId4" cstate="print"/>
          <a:srcRect b="33930"/>
          <a:stretch>
            <a:fillRect/>
          </a:stretch>
        </p:blipFill>
        <p:spPr bwMode="auto">
          <a:xfrm>
            <a:off x="568315" y="3521701"/>
            <a:ext cx="8229600" cy="2798629"/>
          </a:xfrm>
          <a:prstGeom prst="rect">
            <a:avLst/>
          </a:prstGeom>
          <a:noFill/>
          <a:ln>
            <a:noFill/>
          </a:ln>
        </p:spPr>
      </p:pic>
      <p:sp>
        <p:nvSpPr>
          <p:cNvPr id="7" name="Rectangle 6"/>
          <p:cNvSpPr/>
          <p:nvPr/>
        </p:nvSpPr>
        <p:spPr>
          <a:xfrm>
            <a:off x="3402887" y="3276493"/>
            <a:ext cx="2430474" cy="307777"/>
          </a:xfrm>
          <a:prstGeom prst="rect">
            <a:avLst/>
          </a:prstGeom>
        </p:spPr>
        <p:txBody>
          <a:bodyPr wrap="none">
            <a:spAutoFit/>
          </a:bodyPr>
          <a:lstStyle/>
          <a:p>
            <a:r>
              <a:rPr lang="en-US" sz="1400" b="1" dirty="0" smtClean="0">
                <a:solidFill>
                  <a:schemeClr val="tx1">
                    <a:lumMod val="65000"/>
                    <a:lumOff val="35000"/>
                  </a:schemeClr>
                </a:solidFill>
                <a:latin typeface="Helvetica Neue"/>
              </a:rPr>
              <a:t>Global Population Centers</a:t>
            </a:r>
            <a:endParaRPr lang="en-US" sz="1400" b="1" dirty="0">
              <a:solidFill>
                <a:schemeClr val="tx1">
                  <a:lumMod val="65000"/>
                  <a:lumOff val="35000"/>
                </a:schemeClr>
              </a:solidFill>
              <a:latin typeface="Helvetica Neue"/>
            </a:endParaRPr>
          </a:p>
        </p:txBody>
      </p:sp>
      <p:sp>
        <p:nvSpPr>
          <p:cNvPr id="8" name="Rectangle 7"/>
          <p:cNvSpPr/>
          <p:nvPr/>
        </p:nvSpPr>
        <p:spPr>
          <a:xfrm>
            <a:off x="3436611" y="5822196"/>
            <a:ext cx="2363147" cy="307777"/>
          </a:xfrm>
          <a:prstGeom prst="rect">
            <a:avLst/>
          </a:prstGeom>
        </p:spPr>
        <p:txBody>
          <a:bodyPr wrap="none">
            <a:spAutoFit/>
          </a:bodyPr>
          <a:lstStyle/>
          <a:p>
            <a:r>
              <a:rPr lang="en-US" sz="1400" b="1" dirty="0" smtClean="0">
                <a:solidFill>
                  <a:srgbClr val="02405C"/>
                </a:solidFill>
                <a:latin typeface="Helvetica Neue"/>
              </a:rPr>
              <a:t>Global Economic Centers</a:t>
            </a:r>
            <a:endParaRPr lang="en-US" sz="1400" b="1" dirty="0">
              <a:solidFill>
                <a:srgbClr val="02405C"/>
              </a:solidFill>
              <a:latin typeface="Helvetica Neue"/>
            </a:endParaRPr>
          </a:p>
        </p:txBody>
      </p:sp>
      <p:sp>
        <p:nvSpPr>
          <p:cNvPr id="14" name="TextBox 13"/>
          <p:cNvSpPr txBox="1"/>
          <p:nvPr/>
        </p:nvSpPr>
        <p:spPr>
          <a:xfrm>
            <a:off x="477082" y="5872053"/>
            <a:ext cx="5017626" cy="246221"/>
          </a:xfrm>
          <a:prstGeom prst="rect">
            <a:avLst/>
          </a:prstGeom>
          <a:noFill/>
        </p:spPr>
        <p:txBody>
          <a:bodyPr wrap="square" rtlCol="0">
            <a:spAutoFit/>
          </a:bodyPr>
          <a:lstStyle/>
          <a:p>
            <a:r>
              <a:rPr lang="en-US" sz="1000" dirty="0" smtClean="0">
                <a:latin typeface="Helvetica Neue"/>
              </a:rPr>
              <a:t>Source:  WhosYourCity.com.</a:t>
            </a:r>
            <a:endParaRPr lang="en-US" sz="1000" dirty="0">
              <a:latin typeface="Helvetica Neu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4"/>
          <p:cNvSpPr>
            <a:spLocks noGrp="1" noChangeArrowheads="1"/>
          </p:cNvSpPr>
          <p:nvPr>
            <p:ph type="title" idx="4294967295"/>
          </p:nvPr>
        </p:nvSpPr>
        <p:spPr/>
        <p:txBody>
          <a:bodyPr/>
          <a:lstStyle/>
          <a:p>
            <a:r>
              <a:rPr lang="en-US" sz="3200" dirty="0" smtClean="0"/>
              <a:t>A New Economy:  Regions, Megaregions</a:t>
            </a:r>
          </a:p>
        </p:txBody>
      </p:sp>
      <p:pic>
        <p:nvPicPr>
          <p:cNvPr id="13317" name="Picture 4" descr="MEGAREGION"/>
          <p:cNvPicPr>
            <a:picLocks noChangeAspect="1" noChangeArrowheads="1"/>
          </p:cNvPicPr>
          <p:nvPr/>
        </p:nvPicPr>
        <p:blipFill>
          <a:blip r:embed="rId3" cstate="print">
            <a:clrChange>
              <a:clrFrom>
                <a:srgbClr val="0DA6E0"/>
              </a:clrFrom>
              <a:clrTo>
                <a:srgbClr val="0DA6E0">
                  <a:alpha val="0"/>
                </a:srgbClr>
              </a:clrTo>
            </a:clrChange>
          </a:blip>
          <a:srcRect/>
          <a:stretch>
            <a:fillRect/>
          </a:stretch>
        </p:blipFill>
        <p:spPr bwMode="auto">
          <a:xfrm>
            <a:off x="559688" y="1181960"/>
            <a:ext cx="8229600" cy="5134611"/>
          </a:xfrm>
          <a:prstGeom prst="rect">
            <a:avLst/>
          </a:prstGeom>
          <a:noFill/>
          <a:ln w="9525">
            <a:noFill/>
            <a:miter lim="800000"/>
            <a:headEnd/>
            <a:tailEnd/>
          </a:ln>
        </p:spPr>
      </p:pic>
      <p:sp>
        <p:nvSpPr>
          <p:cNvPr id="6" name="Slide Number Placeholder 3"/>
          <p:cNvSpPr>
            <a:spLocks noGrp="1"/>
          </p:cNvSpPr>
          <p:nvPr>
            <p:ph type="sldNum" sz="quarter" idx="12"/>
          </p:nvPr>
        </p:nvSpPr>
        <p:spPr>
          <a:xfrm>
            <a:off x="4240213" y="6423025"/>
            <a:ext cx="663575" cy="365125"/>
          </a:xfrm>
        </p:spPr>
        <p:txBody>
          <a:bodyPr/>
          <a:lstStyle/>
          <a:p>
            <a:fld id="{95F8A02E-348E-41A7-8C6A-50C7D1DE5B60}" type="slidenum">
              <a:rPr lang="en-US" smtClean="0"/>
              <a:pPr/>
              <a:t>12</a:t>
            </a:fld>
            <a:endParaRPr lang="en-US" dirty="0"/>
          </a:p>
        </p:txBody>
      </p:sp>
      <p:sp>
        <p:nvSpPr>
          <p:cNvPr id="7" name="TextBox 6"/>
          <p:cNvSpPr txBox="1"/>
          <p:nvPr/>
        </p:nvSpPr>
        <p:spPr>
          <a:xfrm>
            <a:off x="703000" y="6247994"/>
            <a:ext cx="5017626" cy="246221"/>
          </a:xfrm>
          <a:prstGeom prst="rect">
            <a:avLst/>
          </a:prstGeom>
          <a:noFill/>
        </p:spPr>
        <p:txBody>
          <a:bodyPr wrap="square" rtlCol="0">
            <a:spAutoFit/>
          </a:bodyPr>
          <a:lstStyle/>
          <a:p>
            <a:pPr>
              <a:spcBef>
                <a:spcPct val="50000"/>
              </a:spcBef>
            </a:pPr>
            <a:r>
              <a:rPr lang="en-US" sz="1000" dirty="0" smtClean="0">
                <a:latin typeface="Helvetica Neue"/>
              </a:rPr>
              <a:t>Source:  America 2050.</a:t>
            </a:r>
            <a:endParaRPr lang="en-US" sz="1000" dirty="0">
              <a:latin typeface="Helvetica Neue"/>
            </a:endParaRPr>
          </a:p>
        </p:txBody>
      </p:sp>
      <p:sp>
        <p:nvSpPr>
          <p:cNvPr id="8"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2984BE0F-614D-A94E-B98B-A6270180DFD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lide Number Placeholder 3"/>
          <p:cNvSpPr txBox="1">
            <a:spLocks/>
          </p:cNvSpPr>
          <p:nvPr/>
        </p:nvSpPr>
        <p:spPr bwMode="auto">
          <a:xfrm>
            <a:off x="371856" y="6322187"/>
            <a:ext cx="664464"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D018EF-4261-44A8-AEDC-8D0F57FD43F7}" type="slidenum">
              <a:rPr kumimoji="0" lang="en-U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3536" y="1556800"/>
            <a:ext cx="2636652" cy="4800969"/>
          </a:xfrm>
          <a:prstGeom prst="rect">
            <a:avLst/>
          </a:prstGeom>
          <a:gradFill flip="none" rotWithShape="1">
            <a:gsLst>
              <a:gs pos="0">
                <a:schemeClr val="bg2"/>
              </a:gs>
              <a:gs pos="100000">
                <a:schemeClr val="accent4">
                  <a:lumMod val="20000"/>
                  <a:lumOff val="8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6050148" y="1556800"/>
            <a:ext cx="2636652" cy="4790212"/>
          </a:xfrm>
          <a:prstGeom prst="rect">
            <a:avLst/>
          </a:prstGeom>
          <a:gradFill flip="none" rotWithShape="1">
            <a:gsLst>
              <a:gs pos="0">
                <a:schemeClr val="tx2">
                  <a:lumMod val="20000"/>
                  <a:lumOff val="80000"/>
                </a:schemeClr>
              </a:gs>
              <a:gs pos="100000">
                <a:schemeClr val="accent3">
                  <a:alpha val="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7986" name="Rectangle 2"/>
          <p:cNvSpPr>
            <a:spLocks noGrp="1"/>
          </p:cNvSpPr>
          <p:nvPr>
            <p:ph type="title"/>
          </p:nvPr>
        </p:nvSpPr>
        <p:spPr/>
        <p:txBody>
          <a:bodyPr/>
          <a:lstStyle/>
          <a:p>
            <a:r>
              <a:rPr lang="en-US" sz="3200" dirty="0" smtClean="0"/>
              <a:t>How Do We Compete?</a:t>
            </a:r>
          </a:p>
        </p:txBody>
      </p:sp>
      <p:sp>
        <p:nvSpPr>
          <p:cNvPr id="297987" name="Rectangle 9"/>
          <p:cNvSpPr>
            <a:spLocks noChangeArrowheads="1"/>
          </p:cNvSpPr>
          <p:nvPr/>
        </p:nvSpPr>
        <p:spPr bwMode="auto">
          <a:xfrm>
            <a:off x="314325" y="19050"/>
            <a:ext cx="8477250" cy="869950"/>
          </a:xfrm>
          <a:prstGeom prst="rect">
            <a:avLst/>
          </a:prstGeom>
          <a:noFill/>
          <a:ln w="9525">
            <a:noFill/>
            <a:miter lim="800000"/>
            <a:headEnd/>
            <a:tailEnd/>
          </a:ln>
          <a:effectLst/>
        </p:spPr>
        <p:txBody>
          <a:bodyPr anchor="b"/>
          <a:lstStyle/>
          <a:p>
            <a:pPr algn="ctr" eaLnBrk="0" hangingPunct="0"/>
            <a:endParaRPr lang="en-US" sz="3600" b="0" dirty="0">
              <a:latin typeface="Calibri" pitchFamily="34" charset="0"/>
            </a:endParaRPr>
          </a:p>
        </p:txBody>
      </p:sp>
      <p:sp>
        <p:nvSpPr>
          <p:cNvPr id="349194" name="Text Box 10"/>
          <p:cNvSpPr txBox="1">
            <a:spLocks noChangeArrowheads="1"/>
          </p:cNvSpPr>
          <p:nvPr/>
        </p:nvSpPr>
        <p:spPr bwMode="ltGray">
          <a:xfrm>
            <a:off x="507555" y="1518700"/>
            <a:ext cx="2995152" cy="400110"/>
          </a:xfrm>
          <a:prstGeom prst="rect">
            <a:avLst/>
          </a:prstGeom>
          <a:noFill/>
          <a:ln w="12700">
            <a:noFill/>
            <a:miter lim="800000"/>
            <a:headEnd type="none" w="sm" len="sm"/>
            <a:tailEnd type="none" w="sm" len="sm"/>
          </a:ln>
          <a:effectLst/>
        </p:spPr>
        <p:txBody>
          <a:bodyPr wrap="square">
            <a:spAutoFit/>
          </a:bodyPr>
          <a:lstStyle/>
          <a:p>
            <a:pPr eaLnBrk="0" hangingPunct="0"/>
            <a:r>
              <a:rPr lang="en-US" sz="2000" b="1" i="1" dirty="0" smtClean="0">
                <a:solidFill>
                  <a:srgbClr val="425222"/>
                </a:solidFill>
                <a:latin typeface="Helvetica Neue"/>
              </a:rPr>
              <a:t>Florida then…</a:t>
            </a:r>
            <a:endParaRPr lang="en-US" sz="2000" b="1" i="1" dirty="0">
              <a:solidFill>
                <a:srgbClr val="425222"/>
              </a:solidFill>
              <a:latin typeface="Helvetica Neue"/>
            </a:endParaRPr>
          </a:p>
        </p:txBody>
      </p:sp>
      <p:sp>
        <p:nvSpPr>
          <p:cNvPr id="349195" name="Text Box 11"/>
          <p:cNvSpPr txBox="1">
            <a:spLocks noChangeArrowheads="1"/>
          </p:cNvSpPr>
          <p:nvPr/>
        </p:nvSpPr>
        <p:spPr bwMode="ltGray">
          <a:xfrm>
            <a:off x="6050148" y="1518700"/>
            <a:ext cx="3154177" cy="400110"/>
          </a:xfrm>
          <a:prstGeom prst="rect">
            <a:avLst/>
          </a:prstGeom>
          <a:noFill/>
          <a:ln w="12700">
            <a:noFill/>
            <a:miter lim="800000"/>
            <a:headEnd type="none" w="sm" len="sm"/>
            <a:tailEnd type="none" w="sm" len="sm"/>
          </a:ln>
          <a:effectLst/>
        </p:spPr>
        <p:txBody>
          <a:bodyPr wrap="square">
            <a:spAutoFit/>
          </a:bodyPr>
          <a:lstStyle/>
          <a:p>
            <a:pPr eaLnBrk="0" hangingPunct="0"/>
            <a:r>
              <a:rPr lang="en-US" sz="2000" b="1" i="1" dirty="0" smtClean="0">
                <a:solidFill>
                  <a:srgbClr val="003B55"/>
                </a:solidFill>
                <a:latin typeface="Helvetica Neue"/>
              </a:rPr>
              <a:t>Florida now…</a:t>
            </a:r>
            <a:endParaRPr lang="en-US" sz="2000" b="1" i="1" dirty="0">
              <a:solidFill>
                <a:srgbClr val="003B55"/>
              </a:solidFill>
              <a:latin typeface="Helvetica Neue"/>
            </a:endParaRPr>
          </a:p>
        </p:txBody>
      </p:sp>
      <p:sp>
        <p:nvSpPr>
          <p:cNvPr id="349197" name="Text Box 13"/>
          <p:cNvSpPr txBox="1">
            <a:spLocks noChangeArrowheads="1"/>
          </p:cNvSpPr>
          <p:nvPr/>
        </p:nvSpPr>
        <p:spPr bwMode="ltGray">
          <a:xfrm>
            <a:off x="6050148" y="2211198"/>
            <a:ext cx="2724150" cy="4124206"/>
          </a:xfrm>
          <a:prstGeom prst="rect">
            <a:avLst/>
          </a:prstGeom>
          <a:noFill/>
          <a:ln w="12700">
            <a:noFill/>
            <a:miter lim="800000"/>
            <a:headEnd type="none" w="sm" len="sm"/>
            <a:tailEnd type="none" w="sm" len="sm"/>
          </a:ln>
          <a:effectLst/>
        </p:spPr>
        <p:txBody>
          <a:bodyPr wrap="square">
            <a:spAutoFit/>
          </a:bodyPr>
          <a:lstStyle/>
          <a:p>
            <a:pPr marL="228600" indent="-228600" eaLnBrk="0" hangingPunct="0">
              <a:lnSpc>
                <a:spcPct val="90000"/>
              </a:lnSpc>
              <a:spcBef>
                <a:spcPts val="2400"/>
              </a:spcBef>
              <a:buFont typeface="Arial" pitchFamily="34" charset="0"/>
              <a:buChar char="•"/>
            </a:pPr>
            <a:r>
              <a:rPr lang="en-US" sz="2000" dirty="0" smtClean="0">
                <a:solidFill>
                  <a:srgbClr val="003B55"/>
                </a:solidFill>
                <a:latin typeface="Helvetica Neue"/>
              </a:rPr>
              <a:t>World-class talent</a:t>
            </a:r>
          </a:p>
          <a:p>
            <a:pPr marL="228600" indent="-228600" eaLnBrk="0" hangingPunct="0">
              <a:lnSpc>
                <a:spcPct val="90000"/>
              </a:lnSpc>
              <a:spcBef>
                <a:spcPts val="2400"/>
              </a:spcBef>
              <a:buFont typeface="Arial" pitchFamily="34" charset="0"/>
              <a:buChar char="•"/>
            </a:pPr>
            <a:r>
              <a:rPr lang="en-US" sz="2000" dirty="0" smtClean="0">
                <a:solidFill>
                  <a:srgbClr val="003B55"/>
                </a:solidFill>
                <a:latin typeface="Helvetica Neue"/>
              </a:rPr>
              <a:t>Innovation </a:t>
            </a:r>
          </a:p>
          <a:p>
            <a:pPr marL="228600" indent="-228600" eaLnBrk="0" hangingPunct="0">
              <a:lnSpc>
                <a:spcPct val="90000"/>
              </a:lnSpc>
              <a:spcBef>
                <a:spcPts val="2400"/>
              </a:spcBef>
              <a:buFont typeface="Arial" pitchFamily="34" charset="0"/>
              <a:buChar char="•"/>
            </a:pPr>
            <a:r>
              <a:rPr lang="en-US" sz="2000" dirty="0" smtClean="0">
                <a:solidFill>
                  <a:srgbClr val="003B55"/>
                </a:solidFill>
                <a:latin typeface="Helvetica Neue"/>
              </a:rPr>
              <a:t>Global connections </a:t>
            </a:r>
            <a:endParaRPr lang="en-US" sz="2000" dirty="0">
              <a:solidFill>
                <a:srgbClr val="003B55"/>
              </a:solidFill>
              <a:latin typeface="Helvetica Neue"/>
            </a:endParaRPr>
          </a:p>
          <a:p>
            <a:pPr marL="228600" indent="-228600" eaLnBrk="0" hangingPunct="0">
              <a:lnSpc>
                <a:spcPct val="90000"/>
              </a:lnSpc>
              <a:spcBef>
                <a:spcPts val="2400"/>
              </a:spcBef>
              <a:buFont typeface="Arial" pitchFamily="34" charset="0"/>
              <a:buChar char="•"/>
            </a:pPr>
            <a:r>
              <a:rPr lang="en-US" sz="2000" dirty="0" smtClean="0">
                <a:solidFill>
                  <a:srgbClr val="003B55"/>
                </a:solidFill>
                <a:latin typeface="Helvetica Neue"/>
              </a:rPr>
              <a:t>Quality places</a:t>
            </a:r>
          </a:p>
          <a:p>
            <a:pPr marL="228600" indent="-228600" eaLnBrk="0" hangingPunct="0">
              <a:lnSpc>
                <a:spcPct val="90000"/>
              </a:lnSpc>
              <a:spcBef>
                <a:spcPts val="2400"/>
              </a:spcBef>
              <a:buFont typeface="Arial" pitchFamily="34" charset="0"/>
              <a:buChar char="•"/>
            </a:pPr>
            <a:r>
              <a:rPr lang="en-US" sz="2000" dirty="0" smtClean="0">
                <a:solidFill>
                  <a:srgbClr val="003B55"/>
                </a:solidFill>
                <a:latin typeface="Helvetica Neue"/>
              </a:rPr>
              <a:t>Sustainable </a:t>
            </a:r>
            <a:br>
              <a:rPr lang="en-US" sz="2000" dirty="0" smtClean="0">
                <a:solidFill>
                  <a:srgbClr val="003B55"/>
                </a:solidFill>
                <a:latin typeface="Helvetica Neue"/>
              </a:rPr>
            </a:br>
            <a:r>
              <a:rPr lang="en-US" sz="2000" dirty="0" smtClean="0">
                <a:solidFill>
                  <a:srgbClr val="003B55"/>
                </a:solidFill>
                <a:latin typeface="Helvetica Neue"/>
              </a:rPr>
              <a:t>environment</a:t>
            </a:r>
            <a:endParaRPr lang="en-US" sz="2000" dirty="0">
              <a:solidFill>
                <a:srgbClr val="003B55"/>
              </a:solidFill>
              <a:latin typeface="Helvetica Neue"/>
            </a:endParaRPr>
          </a:p>
          <a:p>
            <a:pPr marL="228600" indent="-228600" eaLnBrk="0" hangingPunct="0">
              <a:lnSpc>
                <a:spcPct val="90000"/>
              </a:lnSpc>
              <a:spcBef>
                <a:spcPts val="2400"/>
              </a:spcBef>
              <a:buFont typeface="Arial" pitchFamily="34" charset="0"/>
              <a:buChar char="•"/>
            </a:pPr>
            <a:r>
              <a:rPr lang="en-US" sz="2000" dirty="0" smtClean="0">
                <a:solidFill>
                  <a:srgbClr val="003B55"/>
                </a:solidFill>
                <a:latin typeface="Helvetica Neue"/>
              </a:rPr>
              <a:t>Integrated</a:t>
            </a:r>
            <a:br>
              <a:rPr lang="en-US" sz="2000" dirty="0" smtClean="0">
                <a:solidFill>
                  <a:srgbClr val="003B55"/>
                </a:solidFill>
                <a:latin typeface="Helvetica Neue"/>
              </a:rPr>
            </a:br>
            <a:r>
              <a:rPr lang="en-US" sz="2000" dirty="0" smtClean="0">
                <a:solidFill>
                  <a:srgbClr val="003B55"/>
                </a:solidFill>
                <a:latin typeface="Helvetica Neue"/>
              </a:rPr>
              <a:t>regions</a:t>
            </a:r>
            <a:endParaRPr lang="en-US" sz="2000" dirty="0">
              <a:solidFill>
                <a:srgbClr val="003B55"/>
              </a:solidFill>
              <a:latin typeface="Helvetica Neue"/>
            </a:endParaRPr>
          </a:p>
        </p:txBody>
      </p:sp>
      <p:sp>
        <p:nvSpPr>
          <p:cNvPr id="349196" name="Text Box 12"/>
          <p:cNvSpPr txBox="1">
            <a:spLocks noChangeArrowheads="1"/>
          </p:cNvSpPr>
          <p:nvPr/>
        </p:nvSpPr>
        <p:spPr bwMode="ltGray">
          <a:xfrm>
            <a:off x="507555" y="2211198"/>
            <a:ext cx="3884613" cy="4124206"/>
          </a:xfrm>
          <a:prstGeom prst="rect">
            <a:avLst/>
          </a:prstGeom>
          <a:noFill/>
          <a:ln w="12700">
            <a:noFill/>
            <a:miter lim="800000"/>
            <a:headEnd type="none" w="sm" len="sm"/>
            <a:tailEnd type="none" w="sm" len="sm"/>
          </a:ln>
          <a:effectLst/>
        </p:spPr>
        <p:txBody>
          <a:bodyPr>
            <a:spAutoFit/>
          </a:bodyPr>
          <a:lstStyle/>
          <a:p>
            <a:pPr marL="228600" indent="-228600" eaLnBrk="0" hangingPunct="0">
              <a:lnSpc>
                <a:spcPct val="90000"/>
              </a:lnSpc>
              <a:spcBef>
                <a:spcPts val="2400"/>
              </a:spcBef>
              <a:buFont typeface="Arial" pitchFamily="34" charset="0"/>
              <a:buChar char="•"/>
            </a:pPr>
            <a:r>
              <a:rPr lang="en-US" sz="2000" dirty="0" smtClean="0">
                <a:solidFill>
                  <a:srgbClr val="425222"/>
                </a:solidFill>
                <a:latin typeface="Helvetica Neue"/>
              </a:rPr>
              <a:t>Low-cost labor</a:t>
            </a:r>
          </a:p>
          <a:p>
            <a:pPr marL="228600" indent="-228600" eaLnBrk="0" hangingPunct="0">
              <a:lnSpc>
                <a:spcPct val="90000"/>
              </a:lnSpc>
              <a:spcBef>
                <a:spcPts val="2400"/>
              </a:spcBef>
              <a:buFont typeface="Arial" pitchFamily="34" charset="0"/>
              <a:buChar char="•"/>
            </a:pPr>
            <a:r>
              <a:rPr lang="en-US" sz="2000" dirty="0" smtClean="0">
                <a:solidFill>
                  <a:srgbClr val="425222"/>
                </a:solidFill>
                <a:latin typeface="Helvetica Neue"/>
              </a:rPr>
              <a:t>Production</a:t>
            </a:r>
          </a:p>
          <a:p>
            <a:pPr marL="228600" indent="-228600" eaLnBrk="0" hangingPunct="0">
              <a:lnSpc>
                <a:spcPct val="90000"/>
              </a:lnSpc>
              <a:spcBef>
                <a:spcPts val="2400"/>
              </a:spcBef>
              <a:buFont typeface="Arial" pitchFamily="34" charset="0"/>
              <a:buChar char="•"/>
            </a:pPr>
            <a:r>
              <a:rPr lang="en-US" sz="2000" dirty="0" smtClean="0">
                <a:solidFill>
                  <a:srgbClr val="425222"/>
                </a:solidFill>
                <a:latin typeface="Helvetica Neue"/>
              </a:rPr>
              <a:t>Location </a:t>
            </a:r>
            <a:br>
              <a:rPr lang="en-US" sz="2000" dirty="0" smtClean="0">
                <a:solidFill>
                  <a:srgbClr val="425222"/>
                </a:solidFill>
                <a:latin typeface="Helvetica Neue"/>
              </a:rPr>
            </a:br>
            <a:r>
              <a:rPr lang="en-US" sz="2000" dirty="0" smtClean="0">
                <a:solidFill>
                  <a:srgbClr val="425222"/>
                </a:solidFill>
                <a:latin typeface="Helvetica Neue"/>
              </a:rPr>
              <a:t>and land</a:t>
            </a:r>
            <a:endParaRPr lang="en-US" sz="2000" dirty="0">
              <a:solidFill>
                <a:srgbClr val="425222"/>
              </a:solidFill>
              <a:latin typeface="Helvetica Neue"/>
            </a:endParaRPr>
          </a:p>
          <a:p>
            <a:pPr marL="228600" indent="-228600" eaLnBrk="0" hangingPunct="0">
              <a:lnSpc>
                <a:spcPct val="90000"/>
              </a:lnSpc>
              <a:spcBef>
                <a:spcPts val="2400"/>
              </a:spcBef>
              <a:buFont typeface="Arial" pitchFamily="34" charset="0"/>
              <a:buChar char="•"/>
            </a:pPr>
            <a:r>
              <a:rPr lang="en-US" sz="2000" dirty="0">
                <a:solidFill>
                  <a:srgbClr val="425222"/>
                </a:solidFill>
                <a:latin typeface="Helvetica Neue"/>
              </a:rPr>
              <a:t>Low </a:t>
            </a:r>
            <a:r>
              <a:rPr lang="en-US" sz="2000" dirty="0" smtClean="0">
                <a:solidFill>
                  <a:srgbClr val="425222"/>
                </a:solidFill>
                <a:latin typeface="Helvetica Neue"/>
              </a:rPr>
              <a:t>cost </a:t>
            </a:r>
            <a:r>
              <a:rPr lang="en-US" sz="2000" dirty="0">
                <a:solidFill>
                  <a:srgbClr val="425222"/>
                </a:solidFill>
                <a:latin typeface="Helvetica Neue"/>
              </a:rPr>
              <a:t>of </a:t>
            </a:r>
            <a:r>
              <a:rPr lang="en-US" sz="2000" dirty="0" smtClean="0">
                <a:solidFill>
                  <a:srgbClr val="425222"/>
                </a:solidFill>
                <a:latin typeface="Helvetica Neue"/>
              </a:rPr>
              <a:t>living</a:t>
            </a:r>
          </a:p>
          <a:p>
            <a:pPr marL="228600" indent="-228600" eaLnBrk="0" hangingPunct="0">
              <a:lnSpc>
                <a:spcPct val="90000"/>
              </a:lnSpc>
              <a:spcBef>
                <a:spcPts val="2400"/>
              </a:spcBef>
              <a:buFont typeface="Arial" pitchFamily="34" charset="0"/>
              <a:buChar char="•"/>
            </a:pPr>
            <a:r>
              <a:rPr lang="en-US" sz="2000" dirty="0" smtClean="0">
                <a:solidFill>
                  <a:srgbClr val="425222"/>
                </a:solidFill>
                <a:latin typeface="Helvetica Neue"/>
              </a:rPr>
              <a:t>Natural </a:t>
            </a:r>
            <a:br>
              <a:rPr lang="en-US" sz="2000" dirty="0" smtClean="0">
                <a:solidFill>
                  <a:srgbClr val="425222"/>
                </a:solidFill>
                <a:latin typeface="Helvetica Neue"/>
              </a:rPr>
            </a:br>
            <a:r>
              <a:rPr lang="en-US" sz="2000" dirty="0" smtClean="0">
                <a:solidFill>
                  <a:srgbClr val="425222"/>
                </a:solidFill>
                <a:latin typeface="Helvetica Neue"/>
              </a:rPr>
              <a:t>resources</a:t>
            </a:r>
          </a:p>
          <a:p>
            <a:pPr marL="228600" indent="-228600" eaLnBrk="0" hangingPunct="0">
              <a:lnSpc>
                <a:spcPct val="90000"/>
              </a:lnSpc>
              <a:spcBef>
                <a:spcPts val="2400"/>
              </a:spcBef>
              <a:buFont typeface="Arial" pitchFamily="34" charset="0"/>
              <a:buChar char="•"/>
            </a:pPr>
            <a:r>
              <a:rPr lang="en-US" sz="2000" dirty="0" smtClean="0">
                <a:solidFill>
                  <a:srgbClr val="425222"/>
                </a:solidFill>
                <a:latin typeface="Helvetica Neue"/>
              </a:rPr>
              <a:t>Individual </a:t>
            </a:r>
            <a:br>
              <a:rPr lang="en-US" sz="2000" dirty="0" smtClean="0">
                <a:solidFill>
                  <a:srgbClr val="425222"/>
                </a:solidFill>
                <a:latin typeface="Helvetica Neue"/>
              </a:rPr>
            </a:br>
            <a:r>
              <a:rPr lang="en-US" sz="2000" dirty="0" smtClean="0">
                <a:solidFill>
                  <a:srgbClr val="425222"/>
                </a:solidFill>
                <a:latin typeface="Helvetica Neue"/>
              </a:rPr>
              <a:t>communities</a:t>
            </a:r>
            <a:endParaRPr lang="en-US" sz="2000" dirty="0">
              <a:solidFill>
                <a:srgbClr val="425222"/>
              </a:solidFill>
              <a:latin typeface="Helvetica Neue"/>
            </a:endParaRPr>
          </a:p>
        </p:txBody>
      </p:sp>
      <p:grpSp>
        <p:nvGrpSpPr>
          <p:cNvPr id="2" name="Group 12"/>
          <p:cNvGrpSpPr/>
          <p:nvPr/>
        </p:nvGrpSpPr>
        <p:grpSpPr>
          <a:xfrm>
            <a:off x="3074418" y="1848143"/>
            <a:ext cx="2997386" cy="3777500"/>
            <a:chOff x="3033513" y="1912691"/>
            <a:chExt cx="2997386" cy="3777500"/>
          </a:xfrm>
        </p:grpSpPr>
        <p:pic>
          <p:nvPicPr>
            <p:cNvPr id="1027" name="Picture 3"/>
            <p:cNvPicPr>
              <a:picLocks noChangeAspect="1" noChangeArrowheads="1"/>
            </p:cNvPicPr>
            <p:nvPr/>
          </p:nvPicPr>
          <p:blipFill>
            <a:blip r:embed="rId3" cstate="print"/>
            <a:srcRect/>
            <a:stretch>
              <a:fillRect/>
            </a:stretch>
          </p:blipFill>
          <p:spPr bwMode="auto">
            <a:xfrm>
              <a:off x="3033513" y="1912691"/>
              <a:ext cx="2051247" cy="273207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958093" y="2989749"/>
              <a:ext cx="2072806" cy="2700442"/>
            </a:xfrm>
            <a:prstGeom prst="rect">
              <a:avLst/>
            </a:prstGeom>
            <a:noFill/>
            <a:ln w="9525">
              <a:noFill/>
              <a:miter lim="800000"/>
              <a:headEnd/>
              <a:tailEnd/>
            </a:ln>
          </p:spPr>
        </p:pic>
      </p:grpSp>
      <p:sp>
        <p:nvSpPr>
          <p:cNvPr id="19"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2984BE0F-614D-A94E-B98B-A6270180DFD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lide Number Placeholder 3"/>
          <p:cNvSpPr txBox="1">
            <a:spLocks/>
          </p:cNvSpPr>
          <p:nvPr/>
        </p:nvSpPr>
        <p:spPr bwMode="auto">
          <a:xfrm>
            <a:off x="371856" y="6322187"/>
            <a:ext cx="664464"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D018EF-4261-44A8-AEDC-8D0F57FD43F7}" type="slidenum">
              <a:rPr kumimoji="0" lang="en-U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9194"/>
                                        </p:tgtEl>
                                        <p:attrNameLst>
                                          <p:attrName>style.visibility</p:attrName>
                                        </p:attrNameLst>
                                      </p:cBhvr>
                                      <p:to>
                                        <p:strVal val="visible"/>
                                      </p:to>
                                    </p:set>
                                    <p:animEffect transition="in" filter="fade">
                                      <p:cBhvr>
                                        <p:cTn id="7" dur="2000"/>
                                        <p:tgtEl>
                                          <p:spTgt spid="349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9196"/>
                                        </p:tgtEl>
                                        <p:attrNameLst>
                                          <p:attrName>style.visibility</p:attrName>
                                        </p:attrNameLst>
                                      </p:cBhvr>
                                      <p:to>
                                        <p:strVal val="visible"/>
                                      </p:to>
                                    </p:set>
                                    <p:animEffect transition="in" filter="fade">
                                      <p:cBhvr>
                                        <p:cTn id="10" dur="2000"/>
                                        <p:tgtEl>
                                          <p:spTgt spid="3491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9195"/>
                                        </p:tgtEl>
                                        <p:attrNameLst>
                                          <p:attrName>style.visibility</p:attrName>
                                        </p:attrNameLst>
                                      </p:cBhvr>
                                      <p:to>
                                        <p:strVal val="visible"/>
                                      </p:to>
                                    </p:set>
                                    <p:animEffect transition="in" filter="fade">
                                      <p:cBhvr>
                                        <p:cTn id="18" dur="2000"/>
                                        <p:tgtEl>
                                          <p:spTgt spid="34919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9197"/>
                                        </p:tgtEl>
                                        <p:attrNameLst>
                                          <p:attrName>style.visibility</p:attrName>
                                        </p:attrNameLst>
                                      </p:cBhvr>
                                      <p:to>
                                        <p:strVal val="visible"/>
                                      </p:to>
                                    </p:set>
                                    <p:animEffect transition="in" filter="fade">
                                      <p:cBhvr>
                                        <p:cTn id="21" dur="2000"/>
                                        <p:tgtEl>
                                          <p:spTgt spid="34919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9194" grpId="0"/>
      <p:bldP spid="349195" grpId="0"/>
      <p:bldP spid="349197" grpId="0"/>
      <p:bldP spid="3491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12"/>
          <p:cNvSpPr>
            <a:spLocks noChangeArrowheads="1"/>
          </p:cNvSpPr>
          <p:nvPr/>
        </p:nvSpPr>
        <p:spPr bwMode="auto">
          <a:xfrm>
            <a:off x="4702175" y="4136231"/>
            <a:ext cx="1554480" cy="1554480"/>
          </a:xfrm>
          <a:prstGeom prst="ellipse">
            <a:avLst/>
          </a:prstGeom>
          <a:solidFill>
            <a:schemeClr val="accent2">
              <a:alpha val="50000"/>
            </a:schemeClr>
          </a:solidFill>
          <a:ln w="12700" algn="ctr">
            <a:solidFill>
              <a:schemeClr val="accent2"/>
            </a:solidFill>
            <a:round/>
            <a:headEnd/>
            <a:tailEnd/>
          </a:ln>
        </p:spPr>
        <p:txBody>
          <a:bodyPr wrap="none" anchor="ctr"/>
          <a:lstStyle/>
          <a:p>
            <a:pPr algn="ctr"/>
            <a:r>
              <a:rPr lang="en-US" sz="1400" dirty="0" smtClean="0">
                <a:solidFill>
                  <a:srgbClr val="003366"/>
                </a:solidFill>
              </a:rPr>
              <a:t>Global Trade</a:t>
            </a:r>
            <a:br>
              <a:rPr lang="en-US" sz="1400" dirty="0" smtClean="0">
                <a:solidFill>
                  <a:srgbClr val="003366"/>
                </a:solidFill>
              </a:rPr>
            </a:br>
            <a:r>
              <a:rPr lang="en-US" sz="1400" dirty="0" smtClean="0">
                <a:solidFill>
                  <a:srgbClr val="003366"/>
                </a:solidFill>
              </a:rPr>
              <a:t> &amp; </a:t>
            </a:r>
            <a:br>
              <a:rPr lang="en-US" sz="1400" dirty="0" smtClean="0">
                <a:solidFill>
                  <a:srgbClr val="003366"/>
                </a:solidFill>
              </a:rPr>
            </a:br>
            <a:r>
              <a:rPr lang="en-US" sz="1400" dirty="0" smtClean="0">
                <a:solidFill>
                  <a:srgbClr val="003366"/>
                </a:solidFill>
              </a:rPr>
              <a:t>Logistics</a:t>
            </a:r>
            <a:endParaRPr lang="en-US" sz="1400" dirty="0">
              <a:solidFill>
                <a:srgbClr val="003366"/>
              </a:solidFill>
            </a:endParaRPr>
          </a:p>
        </p:txBody>
      </p:sp>
      <p:sp>
        <p:nvSpPr>
          <p:cNvPr id="28675" name="Rectangle 2"/>
          <p:cNvSpPr>
            <a:spLocks noGrp="1" noChangeArrowheads="1"/>
          </p:cNvSpPr>
          <p:nvPr>
            <p:ph type="title"/>
          </p:nvPr>
        </p:nvSpPr>
        <p:spPr/>
        <p:txBody>
          <a:bodyPr/>
          <a:lstStyle/>
          <a:p>
            <a:r>
              <a:rPr lang="en-US" sz="3200" dirty="0" smtClean="0"/>
              <a:t>Changing Industry Mix</a:t>
            </a:r>
          </a:p>
        </p:txBody>
      </p:sp>
      <p:sp>
        <p:nvSpPr>
          <p:cNvPr id="28677" name="Oval 5"/>
          <p:cNvSpPr>
            <a:spLocks noChangeArrowheads="1"/>
          </p:cNvSpPr>
          <p:nvPr/>
        </p:nvSpPr>
        <p:spPr bwMode="auto">
          <a:xfrm>
            <a:off x="1863508" y="2588418"/>
            <a:ext cx="1554480" cy="1554480"/>
          </a:xfrm>
          <a:prstGeom prst="ellipse">
            <a:avLst/>
          </a:prstGeom>
          <a:solidFill>
            <a:srgbClr val="993300">
              <a:alpha val="50195"/>
            </a:srgbClr>
          </a:solidFill>
          <a:ln w="12700" algn="ctr">
            <a:solidFill>
              <a:srgbClr val="800000"/>
            </a:solidFill>
            <a:round/>
            <a:headEnd/>
            <a:tailEnd/>
          </a:ln>
        </p:spPr>
        <p:txBody>
          <a:bodyPr wrap="none" anchor="ctr"/>
          <a:lstStyle/>
          <a:p>
            <a:pPr algn="ctr">
              <a:spcBef>
                <a:spcPct val="50000"/>
              </a:spcBef>
            </a:pPr>
            <a:r>
              <a:rPr lang="en-US" sz="1400" dirty="0">
                <a:solidFill>
                  <a:srgbClr val="003366"/>
                </a:solidFill>
              </a:rPr>
              <a:t>Construction</a:t>
            </a:r>
          </a:p>
        </p:txBody>
      </p:sp>
      <p:sp>
        <p:nvSpPr>
          <p:cNvPr id="28678" name="Oval 6"/>
          <p:cNvSpPr>
            <a:spLocks noChangeArrowheads="1"/>
          </p:cNvSpPr>
          <p:nvPr/>
        </p:nvSpPr>
        <p:spPr bwMode="auto">
          <a:xfrm>
            <a:off x="525247" y="2588418"/>
            <a:ext cx="1554480" cy="1554480"/>
          </a:xfrm>
          <a:prstGeom prst="ellipse">
            <a:avLst/>
          </a:prstGeom>
          <a:solidFill>
            <a:srgbClr val="FFFF99">
              <a:alpha val="50195"/>
            </a:srgbClr>
          </a:solidFill>
          <a:ln w="12700" algn="ctr">
            <a:solidFill>
              <a:srgbClr val="FFCC00"/>
            </a:solidFill>
            <a:round/>
            <a:headEnd/>
            <a:tailEnd/>
          </a:ln>
        </p:spPr>
        <p:txBody>
          <a:bodyPr wrap="none" anchor="ctr"/>
          <a:lstStyle/>
          <a:p>
            <a:pPr algn="ctr"/>
            <a:r>
              <a:rPr lang="en-US" sz="1400" dirty="0" smtClean="0">
                <a:solidFill>
                  <a:srgbClr val="003366"/>
                </a:solidFill>
              </a:rPr>
              <a:t>Tourism</a:t>
            </a:r>
            <a:endParaRPr lang="en-US" sz="1400" dirty="0">
              <a:solidFill>
                <a:srgbClr val="003366"/>
              </a:solidFill>
            </a:endParaRPr>
          </a:p>
        </p:txBody>
      </p:sp>
      <p:sp>
        <p:nvSpPr>
          <p:cNvPr id="28690" name="Oval 27"/>
          <p:cNvSpPr>
            <a:spLocks noChangeArrowheads="1"/>
          </p:cNvSpPr>
          <p:nvPr/>
        </p:nvSpPr>
        <p:spPr bwMode="auto">
          <a:xfrm>
            <a:off x="1198347" y="3876674"/>
            <a:ext cx="1554480" cy="1554480"/>
          </a:xfrm>
          <a:prstGeom prst="ellipse">
            <a:avLst/>
          </a:prstGeom>
          <a:solidFill>
            <a:srgbClr val="99D329">
              <a:alpha val="50195"/>
            </a:srgbClr>
          </a:solidFill>
          <a:ln w="19050" algn="ctr">
            <a:solidFill>
              <a:srgbClr val="99D329"/>
            </a:solidFill>
            <a:round/>
            <a:headEnd/>
            <a:tailEnd/>
          </a:ln>
        </p:spPr>
        <p:txBody>
          <a:bodyPr wrap="none" anchor="ctr"/>
          <a:lstStyle/>
          <a:p>
            <a:pPr algn="ctr"/>
            <a:r>
              <a:rPr lang="en-US" sz="1400" dirty="0" smtClean="0">
                <a:solidFill>
                  <a:srgbClr val="003366"/>
                </a:solidFill>
              </a:rPr>
              <a:t>Agriculture</a:t>
            </a:r>
            <a:endParaRPr lang="en-US" sz="1400" dirty="0">
              <a:solidFill>
                <a:srgbClr val="003366"/>
              </a:solidFill>
            </a:endParaRPr>
          </a:p>
        </p:txBody>
      </p:sp>
      <p:sp>
        <p:nvSpPr>
          <p:cNvPr id="28692" name="Freeform 31"/>
          <p:cNvSpPr>
            <a:spLocks/>
          </p:cNvSpPr>
          <p:nvPr/>
        </p:nvSpPr>
        <p:spPr bwMode="auto">
          <a:xfrm>
            <a:off x="1455522" y="1194372"/>
            <a:ext cx="3494087" cy="5235575"/>
          </a:xfrm>
          <a:custGeom>
            <a:avLst/>
            <a:gdLst>
              <a:gd name="T0" fmla="*/ 112 w 2480"/>
              <a:gd name="T1" fmla="*/ 0 h 3498"/>
              <a:gd name="T2" fmla="*/ 2480 w 2480"/>
              <a:gd name="T3" fmla="*/ 1931 h 3498"/>
              <a:gd name="T4" fmla="*/ 0 w 2480"/>
              <a:gd name="T5" fmla="*/ 3498 h 3498"/>
              <a:gd name="T6" fmla="*/ 0 60000 65536"/>
              <a:gd name="T7" fmla="*/ 0 60000 65536"/>
              <a:gd name="T8" fmla="*/ 0 60000 65536"/>
              <a:gd name="T9" fmla="*/ 0 w 2480"/>
              <a:gd name="T10" fmla="*/ 0 h 3498"/>
              <a:gd name="T11" fmla="*/ 2480 w 2480"/>
              <a:gd name="T12" fmla="*/ 3498 h 3498"/>
            </a:gdLst>
            <a:ahLst/>
            <a:cxnLst>
              <a:cxn ang="T6">
                <a:pos x="T0" y="T1"/>
              </a:cxn>
              <a:cxn ang="T7">
                <a:pos x="T2" y="T3"/>
              </a:cxn>
              <a:cxn ang="T8">
                <a:pos x="T4" y="T5"/>
              </a:cxn>
            </a:cxnLst>
            <a:rect l="T9" t="T10" r="T11" b="T12"/>
            <a:pathLst>
              <a:path w="2480" h="3498">
                <a:moveTo>
                  <a:pt x="112" y="0"/>
                </a:moveTo>
                <a:lnTo>
                  <a:pt x="2480" y="1931"/>
                </a:lnTo>
                <a:lnTo>
                  <a:pt x="0" y="3498"/>
                </a:lnTo>
              </a:path>
            </a:pathLst>
          </a:custGeom>
          <a:noFill/>
          <a:ln w="19050">
            <a:solidFill>
              <a:srgbClr val="003B55"/>
            </a:solidFill>
            <a:prstDash val="dash"/>
            <a:round/>
            <a:headEnd/>
            <a:tailEnd/>
          </a:ln>
        </p:spPr>
        <p:txBody>
          <a:bodyPr/>
          <a:lstStyle/>
          <a:p>
            <a:endParaRPr lang="en-US" dirty="0">
              <a:solidFill>
                <a:srgbClr val="003366"/>
              </a:solidFill>
            </a:endParaRPr>
          </a:p>
        </p:txBody>
      </p:sp>
      <p:sp>
        <p:nvSpPr>
          <p:cNvPr id="28694" name="Text Box 33"/>
          <p:cNvSpPr txBox="1">
            <a:spLocks noChangeArrowheads="1"/>
          </p:cNvSpPr>
          <p:nvPr/>
        </p:nvSpPr>
        <p:spPr bwMode="auto">
          <a:xfrm>
            <a:off x="690347" y="5421313"/>
            <a:ext cx="1049337" cy="369332"/>
          </a:xfrm>
          <a:prstGeom prst="rect">
            <a:avLst/>
          </a:prstGeom>
          <a:noFill/>
          <a:ln w="19050" algn="ctr">
            <a:noFill/>
            <a:miter lim="800000"/>
            <a:headEnd/>
            <a:tailEnd/>
          </a:ln>
        </p:spPr>
        <p:txBody>
          <a:bodyPr>
            <a:spAutoFit/>
          </a:bodyPr>
          <a:lstStyle/>
          <a:p>
            <a:pPr algn="l">
              <a:spcBef>
                <a:spcPct val="50000"/>
              </a:spcBef>
            </a:pPr>
            <a:r>
              <a:rPr lang="en-US" i="1" dirty="0" smtClean="0">
                <a:solidFill>
                  <a:srgbClr val="003366"/>
                </a:solidFill>
              </a:rPr>
              <a:t>Past</a:t>
            </a:r>
            <a:endParaRPr lang="en-US" i="1" dirty="0">
              <a:solidFill>
                <a:srgbClr val="003366"/>
              </a:solidFill>
            </a:endParaRPr>
          </a:p>
        </p:txBody>
      </p:sp>
      <p:grpSp>
        <p:nvGrpSpPr>
          <p:cNvPr id="2" name="Group 16"/>
          <p:cNvGrpSpPr/>
          <p:nvPr/>
        </p:nvGrpSpPr>
        <p:grpSpPr>
          <a:xfrm>
            <a:off x="5332413" y="2839243"/>
            <a:ext cx="2892741" cy="2851468"/>
            <a:chOff x="5332413" y="2839243"/>
            <a:chExt cx="2892741" cy="2851468"/>
          </a:xfrm>
        </p:grpSpPr>
        <p:sp>
          <p:nvSpPr>
            <p:cNvPr id="26" name="Oval 5"/>
            <p:cNvSpPr>
              <a:spLocks noChangeArrowheads="1"/>
            </p:cNvSpPr>
            <p:nvPr/>
          </p:nvSpPr>
          <p:spPr bwMode="auto">
            <a:xfrm>
              <a:off x="6670674" y="2839243"/>
              <a:ext cx="1554480" cy="1554480"/>
            </a:xfrm>
            <a:prstGeom prst="ellipse">
              <a:avLst/>
            </a:prstGeom>
            <a:solidFill>
              <a:srgbClr val="993300">
                <a:alpha val="50195"/>
              </a:srgbClr>
            </a:solidFill>
            <a:ln w="12700" algn="ctr">
              <a:solidFill>
                <a:srgbClr val="800000"/>
              </a:solidFill>
              <a:round/>
              <a:headEnd/>
              <a:tailEnd/>
            </a:ln>
          </p:spPr>
          <p:txBody>
            <a:bodyPr wrap="none" anchor="ctr"/>
            <a:lstStyle/>
            <a:p>
              <a:pPr algn="ctr">
                <a:spcBef>
                  <a:spcPct val="50000"/>
                </a:spcBef>
              </a:pPr>
              <a:r>
                <a:rPr lang="en-US" sz="1400" dirty="0" smtClean="0">
                  <a:solidFill>
                    <a:srgbClr val="003366"/>
                  </a:solidFill>
                </a:rPr>
                <a:t>Community </a:t>
              </a:r>
              <a:br>
                <a:rPr lang="en-US" sz="1400" dirty="0" smtClean="0">
                  <a:solidFill>
                    <a:srgbClr val="003366"/>
                  </a:solidFill>
                </a:rPr>
              </a:br>
              <a:r>
                <a:rPr lang="en-US" sz="1400" dirty="0" smtClean="0">
                  <a:solidFill>
                    <a:srgbClr val="003366"/>
                  </a:solidFill>
                </a:rPr>
                <a:t>Development</a:t>
              </a:r>
              <a:endParaRPr lang="en-US" sz="1400" dirty="0">
                <a:solidFill>
                  <a:srgbClr val="003366"/>
                </a:solidFill>
              </a:endParaRPr>
            </a:p>
          </p:txBody>
        </p:sp>
        <p:sp>
          <p:nvSpPr>
            <p:cNvPr id="27" name="Oval 6"/>
            <p:cNvSpPr>
              <a:spLocks noChangeArrowheads="1"/>
            </p:cNvSpPr>
            <p:nvPr/>
          </p:nvSpPr>
          <p:spPr bwMode="auto">
            <a:xfrm>
              <a:off x="5332413" y="2839243"/>
              <a:ext cx="1554480" cy="1554480"/>
            </a:xfrm>
            <a:prstGeom prst="ellipse">
              <a:avLst/>
            </a:prstGeom>
            <a:solidFill>
              <a:srgbClr val="FFFF99">
                <a:alpha val="50195"/>
              </a:srgbClr>
            </a:solidFill>
            <a:ln w="12700" algn="ctr">
              <a:solidFill>
                <a:srgbClr val="FFCC00"/>
              </a:solidFill>
              <a:round/>
              <a:headEnd/>
              <a:tailEnd/>
            </a:ln>
          </p:spPr>
          <p:txBody>
            <a:bodyPr wrap="none" anchor="ctr"/>
            <a:lstStyle/>
            <a:p>
              <a:pPr algn="ctr"/>
              <a:r>
                <a:rPr lang="en-US" sz="1400" dirty="0" smtClean="0">
                  <a:solidFill>
                    <a:srgbClr val="003366"/>
                  </a:solidFill>
                </a:rPr>
                <a:t>Business &amp;</a:t>
              </a:r>
              <a:br>
                <a:rPr lang="en-US" sz="1400" dirty="0" smtClean="0">
                  <a:solidFill>
                    <a:srgbClr val="003366"/>
                  </a:solidFill>
                </a:rPr>
              </a:br>
              <a:r>
                <a:rPr lang="en-US" sz="1400" dirty="0" smtClean="0">
                  <a:solidFill>
                    <a:srgbClr val="003366"/>
                  </a:solidFill>
                </a:rPr>
                <a:t>Personal</a:t>
              </a:r>
              <a:br>
                <a:rPr lang="en-US" sz="1400" dirty="0" smtClean="0">
                  <a:solidFill>
                    <a:srgbClr val="003366"/>
                  </a:solidFill>
                </a:rPr>
              </a:br>
              <a:r>
                <a:rPr lang="en-US" sz="1400" dirty="0" smtClean="0">
                  <a:solidFill>
                    <a:srgbClr val="003366"/>
                  </a:solidFill>
                </a:rPr>
                <a:t>Travel</a:t>
              </a:r>
              <a:endParaRPr lang="en-US" sz="1400" dirty="0">
                <a:solidFill>
                  <a:srgbClr val="003366"/>
                </a:solidFill>
              </a:endParaRPr>
            </a:p>
          </p:txBody>
        </p:sp>
        <p:sp>
          <p:nvSpPr>
            <p:cNvPr id="28" name="Oval 27"/>
            <p:cNvSpPr>
              <a:spLocks noChangeArrowheads="1"/>
            </p:cNvSpPr>
            <p:nvPr/>
          </p:nvSpPr>
          <p:spPr bwMode="auto">
            <a:xfrm>
              <a:off x="6010275" y="4136231"/>
              <a:ext cx="1554480" cy="1554480"/>
            </a:xfrm>
            <a:prstGeom prst="ellipse">
              <a:avLst/>
            </a:prstGeom>
            <a:solidFill>
              <a:srgbClr val="99D329">
                <a:alpha val="50195"/>
              </a:srgbClr>
            </a:solidFill>
            <a:ln w="19050" algn="ctr">
              <a:solidFill>
                <a:srgbClr val="99D329"/>
              </a:solidFill>
              <a:round/>
              <a:headEnd/>
              <a:tailEnd/>
            </a:ln>
          </p:spPr>
          <p:txBody>
            <a:bodyPr wrap="none" anchor="ctr"/>
            <a:lstStyle/>
            <a:p>
              <a:pPr algn="ctr"/>
              <a:r>
                <a:rPr lang="en-US" sz="1400" dirty="0" smtClean="0">
                  <a:solidFill>
                    <a:srgbClr val="003366"/>
                  </a:solidFill>
                </a:rPr>
                <a:t>Agriculture</a:t>
              </a:r>
              <a:endParaRPr lang="en-US" sz="1400" dirty="0">
                <a:solidFill>
                  <a:srgbClr val="003366"/>
                </a:solidFill>
              </a:endParaRPr>
            </a:p>
          </p:txBody>
        </p:sp>
      </p:grpSp>
      <p:sp>
        <p:nvSpPr>
          <p:cNvPr id="29" name="Oval 12"/>
          <p:cNvSpPr>
            <a:spLocks noChangeArrowheads="1"/>
          </p:cNvSpPr>
          <p:nvPr/>
        </p:nvSpPr>
        <p:spPr bwMode="auto">
          <a:xfrm>
            <a:off x="6026150" y="1773238"/>
            <a:ext cx="1554480" cy="1554480"/>
          </a:xfrm>
          <a:prstGeom prst="ellipse">
            <a:avLst/>
          </a:prstGeom>
          <a:solidFill>
            <a:srgbClr val="666699">
              <a:alpha val="50195"/>
            </a:srgbClr>
          </a:solidFill>
          <a:ln w="12700" algn="ctr">
            <a:solidFill>
              <a:srgbClr val="000080"/>
            </a:solidFill>
            <a:round/>
            <a:headEnd/>
            <a:tailEnd/>
          </a:ln>
        </p:spPr>
        <p:txBody>
          <a:bodyPr wrap="none" anchor="ctr"/>
          <a:lstStyle/>
          <a:p>
            <a:pPr algn="ctr"/>
            <a:r>
              <a:rPr lang="en-US" sz="1400" dirty="0" smtClean="0">
                <a:solidFill>
                  <a:srgbClr val="003366"/>
                </a:solidFill>
              </a:rPr>
              <a:t>Innovation </a:t>
            </a:r>
            <a:br>
              <a:rPr lang="en-US" sz="1400" dirty="0" smtClean="0">
                <a:solidFill>
                  <a:srgbClr val="003366"/>
                </a:solidFill>
              </a:rPr>
            </a:br>
            <a:r>
              <a:rPr lang="en-US" sz="1400" dirty="0" smtClean="0">
                <a:solidFill>
                  <a:srgbClr val="003366"/>
                </a:solidFill>
              </a:rPr>
              <a:t>&amp; Technology</a:t>
            </a:r>
            <a:endParaRPr lang="en-US" sz="1400" dirty="0">
              <a:solidFill>
                <a:srgbClr val="003366"/>
              </a:solidFill>
            </a:endParaRPr>
          </a:p>
        </p:txBody>
      </p:sp>
      <p:sp>
        <p:nvSpPr>
          <p:cNvPr id="35" name="Text Box 33"/>
          <p:cNvSpPr txBox="1">
            <a:spLocks noChangeArrowheads="1"/>
          </p:cNvSpPr>
          <p:nvPr/>
        </p:nvSpPr>
        <p:spPr bwMode="auto">
          <a:xfrm>
            <a:off x="6140127" y="5824538"/>
            <a:ext cx="1357947" cy="400110"/>
          </a:xfrm>
          <a:prstGeom prst="rect">
            <a:avLst/>
          </a:prstGeom>
          <a:noFill/>
          <a:ln w="19050" algn="ctr">
            <a:noFill/>
            <a:miter lim="800000"/>
            <a:headEnd/>
            <a:tailEnd/>
          </a:ln>
        </p:spPr>
        <p:txBody>
          <a:bodyPr wrap="square">
            <a:spAutoFit/>
          </a:bodyPr>
          <a:lstStyle/>
          <a:p>
            <a:pPr algn="ctr">
              <a:spcBef>
                <a:spcPct val="50000"/>
              </a:spcBef>
            </a:pPr>
            <a:r>
              <a:rPr lang="en-US" b="1" i="1" dirty="0" smtClean="0">
                <a:solidFill>
                  <a:srgbClr val="003366"/>
                </a:solidFill>
              </a:rPr>
              <a:t>Future?</a:t>
            </a:r>
            <a:endParaRPr lang="en-US" b="1" i="1" dirty="0">
              <a:solidFill>
                <a:srgbClr val="003366"/>
              </a:solidFill>
            </a:endParaRPr>
          </a:p>
        </p:txBody>
      </p:sp>
      <p:sp>
        <p:nvSpPr>
          <p:cNvPr id="33" name="Oval 12"/>
          <p:cNvSpPr>
            <a:spLocks noChangeArrowheads="1"/>
          </p:cNvSpPr>
          <p:nvPr/>
        </p:nvSpPr>
        <p:spPr bwMode="auto">
          <a:xfrm>
            <a:off x="7318375" y="4136231"/>
            <a:ext cx="1554480" cy="1554480"/>
          </a:xfrm>
          <a:prstGeom prst="ellipse">
            <a:avLst/>
          </a:prstGeom>
          <a:solidFill>
            <a:schemeClr val="tx2">
              <a:lumMod val="90000"/>
              <a:alpha val="50000"/>
            </a:schemeClr>
          </a:solidFill>
          <a:ln w="12700" algn="ctr">
            <a:solidFill>
              <a:schemeClr val="bg2"/>
            </a:solidFill>
            <a:round/>
            <a:headEnd/>
            <a:tailEnd/>
          </a:ln>
        </p:spPr>
        <p:txBody>
          <a:bodyPr wrap="none" anchor="ctr"/>
          <a:lstStyle/>
          <a:p>
            <a:pPr algn="ctr"/>
            <a:r>
              <a:rPr lang="en-US" sz="1400" dirty="0" smtClean="0">
                <a:solidFill>
                  <a:srgbClr val="003366"/>
                </a:solidFill>
              </a:rPr>
              <a:t>Financial and </a:t>
            </a:r>
            <a:br>
              <a:rPr lang="en-US" sz="1400" dirty="0" smtClean="0">
                <a:solidFill>
                  <a:srgbClr val="003366"/>
                </a:solidFill>
              </a:rPr>
            </a:br>
            <a:r>
              <a:rPr lang="en-US" sz="1400" dirty="0" smtClean="0">
                <a:solidFill>
                  <a:srgbClr val="003366"/>
                </a:solidFill>
              </a:rPr>
              <a:t>Professional </a:t>
            </a:r>
            <a:br>
              <a:rPr lang="en-US" sz="1400" dirty="0" smtClean="0">
                <a:solidFill>
                  <a:srgbClr val="003366"/>
                </a:solidFill>
              </a:rPr>
            </a:br>
            <a:r>
              <a:rPr lang="en-US" sz="1400" dirty="0" smtClean="0">
                <a:solidFill>
                  <a:srgbClr val="003366"/>
                </a:solidFill>
              </a:rPr>
              <a:t>Services</a:t>
            </a:r>
            <a:endParaRPr lang="en-US" sz="1400" dirty="0">
              <a:solidFill>
                <a:srgbClr val="003366"/>
              </a:solidFill>
            </a:endParaRPr>
          </a:p>
        </p:txBody>
      </p:sp>
      <p:sp>
        <p:nvSpPr>
          <p:cNvPr id="18" name="Slide Number Placeholder 3"/>
          <p:cNvSpPr txBox="1">
            <a:spLocks/>
          </p:cNvSpPr>
          <p:nvPr/>
        </p:nvSpPr>
        <p:spPr bwMode="auto">
          <a:xfrm>
            <a:off x="371856" y="6322187"/>
            <a:ext cx="664464"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D018EF-4261-44A8-AEDC-8D0F57FD43F7}" type="slidenum">
              <a:rPr kumimoji="0" lang="en-U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latin typeface="Arial" charset="0"/>
                <a:cs typeface="Arial" charset="0"/>
              </a:rPr>
              <a:t>Opportunity:  Global Trade</a:t>
            </a:r>
            <a:endParaRPr lang="en-US" sz="3200" dirty="0"/>
          </a:p>
        </p:txBody>
      </p:sp>
      <p:sp>
        <p:nvSpPr>
          <p:cNvPr id="122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018EF-4261-44A8-AEDC-8D0F57FD43F7}" type="slidenum">
              <a:rPr lang="en-US" smtClean="0"/>
              <a:pPr/>
              <a:t>15</a:t>
            </a:fld>
            <a:endParaRPr lang="en-US" dirty="0" smtClean="0"/>
          </a:p>
        </p:txBody>
      </p:sp>
      <p:sp>
        <p:nvSpPr>
          <p:cNvPr id="10" name="TextBox 9"/>
          <p:cNvSpPr txBox="1"/>
          <p:nvPr/>
        </p:nvSpPr>
        <p:spPr>
          <a:xfrm>
            <a:off x="500248" y="5867053"/>
            <a:ext cx="7625869" cy="246221"/>
          </a:xfrm>
          <a:prstGeom prst="rect">
            <a:avLst/>
          </a:prstGeom>
          <a:noFill/>
        </p:spPr>
        <p:txBody>
          <a:bodyPr wrap="square" rtlCol="0">
            <a:spAutoFit/>
          </a:bodyPr>
          <a:lstStyle/>
          <a:p>
            <a:r>
              <a:rPr lang="en-US" sz="1000" b="0" dirty="0" smtClean="0">
                <a:latin typeface="Helvetica Neue"/>
              </a:rPr>
              <a:t>Source:  WISERTrade based on U.S. Census Bureau foreign trade data; Value of trade through the Miami Customs District.</a:t>
            </a:r>
          </a:p>
        </p:txBody>
      </p:sp>
      <p:graphicFrame>
        <p:nvGraphicFramePr>
          <p:cNvPr id="9" name="Chart 8"/>
          <p:cNvGraphicFramePr/>
          <p:nvPr/>
        </p:nvGraphicFramePr>
        <p:xfrm>
          <a:off x="382820" y="1527717"/>
          <a:ext cx="8065855" cy="438265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55433" y="1268527"/>
            <a:ext cx="3726636" cy="276999"/>
          </a:xfrm>
          <a:prstGeom prst="rect">
            <a:avLst/>
          </a:prstGeom>
          <a:noFill/>
        </p:spPr>
        <p:txBody>
          <a:bodyPr wrap="square" rtlCol="0">
            <a:spAutoFit/>
          </a:bodyPr>
          <a:lstStyle/>
          <a:p>
            <a:r>
              <a:rPr lang="en-US" sz="1200" dirty="0" smtClean="0">
                <a:solidFill>
                  <a:schemeClr val="accent3">
                    <a:lumMod val="75000"/>
                  </a:schemeClr>
                </a:solidFill>
                <a:latin typeface="Helvetica Neue"/>
              </a:rPr>
              <a:t>Value of Exports and Imports (In Billions)</a:t>
            </a:r>
            <a:endParaRPr lang="en-US" sz="1100" dirty="0">
              <a:solidFill>
                <a:schemeClr val="accent3">
                  <a:lumMod val="75000"/>
                </a:schemeClr>
              </a:solidFill>
              <a:latin typeface="Helvetica Neu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p:cNvSpPr>
            <a:spLocks noGrp="1"/>
          </p:cNvSpPr>
          <p:nvPr>
            <p:ph type="title"/>
          </p:nvPr>
        </p:nvSpPr>
        <p:spPr/>
        <p:txBody>
          <a:bodyPr/>
          <a:lstStyle/>
          <a:p>
            <a:r>
              <a:rPr lang="en-US" sz="3200" dirty="0" smtClean="0"/>
              <a:t>Opportunity: Tourism &amp; Travel</a:t>
            </a:r>
            <a:endParaRPr lang="en-US" dirty="0"/>
          </a:p>
        </p:txBody>
      </p:sp>
      <p:sp>
        <p:nvSpPr>
          <p:cNvPr id="122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018EF-4261-44A8-AEDC-8D0F57FD43F7}" type="slidenum">
              <a:rPr lang="en-US" smtClean="0"/>
              <a:pPr/>
              <a:t>16</a:t>
            </a:fld>
            <a:endParaRPr lang="en-US" dirty="0" smtClean="0"/>
          </a:p>
        </p:txBody>
      </p:sp>
      <p:sp>
        <p:nvSpPr>
          <p:cNvPr id="10" name="TextBox 9"/>
          <p:cNvSpPr txBox="1"/>
          <p:nvPr/>
        </p:nvSpPr>
        <p:spPr>
          <a:xfrm>
            <a:off x="500248" y="5867053"/>
            <a:ext cx="5259740" cy="246221"/>
          </a:xfrm>
          <a:prstGeom prst="rect">
            <a:avLst/>
          </a:prstGeom>
          <a:noFill/>
        </p:spPr>
        <p:txBody>
          <a:bodyPr wrap="square" rtlCol="0">
            <a:spAutoFit/>
          </a:bodyPr>
          <a:lstStyle/>
          <a:p>
            <a:r>
              <a:rPr lang="en-US" sz="1000" b="0" dirty="0" smtClean="0">
                <a:latin typeface="Helvetica Neue"/>
              </a:rPr>
              <a:t>Source:  U.S. Department of Commerce, International Trade Administration.</a:t>
            </a:r>
          </a:p>
        </p:txBody>
      </p:sp>
      <p:graphicFrame>
        <p:nvGraphicFramePr>
          <p:cNvPr id="8" name="Chart 7"/>
          <p:cNvGraphicFramePr/>
          <p:nvPr/>
        </p:nvGraphicFramePr>
        <p:xfrm>
          <a:off x="493713" y="1331535"/>
          <a:ext cx="8237692" cy="451308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555433" y="1268527"/>
            <a:ext cx="3726636" cy="276999"/>
          </a:xfrm>
          <a:prstGeom prst="rect">
            <a:avLst/>
          </a:prstGeom>
          <a:noFill/>
        </p:spPr>
        <p:txBody>
          <a:bodyPr wrap="square" rtlCol="0">
            <a:spAutoFit/>
          </a:bodyPr>
          <a:lstStyle/>
          <a:p>
            <a:r>
              <a:rPr lang="en-US" sz="1200" dirty="0" smtClean="0">
                <a:solidFill>
                  <a:schemeClr val="accent3">
                    <a:lumMod val="75000"/>
                  </a:schemeClr>
                </a:solidFill>
                <a:latin typeface="Helvetica Neue"/>
              </a:rPr>
              <a:t>Annual Overseas Visitors to Miami (In Millions)</a:t>
            </a:r>
            <a:endParaRPr lang="en-US" sz="1100" dirty="0">
              <a:solidFill>
                <a:schemeClr val="accent3">
                  <a:lumMod val="75000"/>
                </a:schemeClr>
              </a:solidFill>
              <a:latin typeface="Helvetica Neu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Global Connectivity Is Critical</a:t>
            </a:r>
            <a:endParaRPr lang="en-US" sz="3200" dirty="0"/>
          </a:p>
        </p:txBody>
      </p:sp>
      <p:sp>
        <p:nvSpPr>
          <p:cNvPr id="4" name="Slide Number Placeholder 3"/>
          <p:cNvSpPr>
            <a:spLocks noGrp="1"/>
          </p:cNvSpPr>
          <p:nvPr>
            <p:ph type="sldNum" sz="quarter" idx="12"/>
          </p:nvPr>
        </p:nvSpPr>
        <p:spPr/>
        <p:txBody>
          <a:bodyPr/>
          <a:lstStyle/>
          <a:p>
            <a:pPr>
              <a:defRPr/>
            </a:pPr>
            <a:fld id="{2C0FAC85-0D00-4F63-9C46-463F1752223B}" type="slidenum">
              <a:rPr lang="en-US" smtClean="0"/>
              <a:pPr>
                <a:defRPr/>
              </a:pPr>
              <a:t>17</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73416" y="1204896"/>
            <a:ext cx="428298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Opportunity:  Innovation </a:t>
            </a:r>
            <a:endParaRPr lang="en-US" sz="3200" dirty="0"/>
          </a:p>
        </p:txBody>
      </p:sp>
      <p:sp>
        <p:nvSpPr>
          <p:cNvPr id="4" name="Slide Number Placeholder 3"/>
          <p:cNvSpPr>
            <a:spLocks noGrp="1"/>
          </p:cNvSpPr>
          <p:nvPr>
            <p:ph type="sldNum" sz="quarter" idx="12"/>
          </p:nvPr>
        </p:nvSpPr>
        <p:spPr/>
        <p:txBody>
          <a:bodyPr/>
          <a:lstStyle/>
          <a:p>
            <a:pPr>
              <a:defRPr/>
            </a:pPr>
            <a:fld id="{2C0FAC85-0D00-4F63-9C46-463F1752223B}" type="slidenum">
              <a:rPr lang="en-US" smtClean="0"/>
              <a:pPr>
                <a:defRPr/>
              </a:pPr>
              <a:t>18</a:t>
            </a:fld>
            <a:endParaRPr lang="en-US" dirty="0"/>
          </a:p>
        </p:txBody>
      </p:sp>
      <p:pic>
        <p:nvPicPr>
          <p:cNvPr id="1026" name="Picture 2"/>
          <p:cNvPicPr>
            <a:picLocks noGrp="1" noChangeAspect="1" noChangeArrowheads="1"/>
          </p:cNvPicPr>
          <p:nvPr>
            <p:ph idx="1"/>
          </p:nvPr>
        </p:nvPicPr>
        <p:blipFill>
          <a:blip r:embed="rId2" cstate="print"/>
          <a:srcRect r="1850"/>
          <a:stretch>
            <a:fillRect/>
          </a:stretch>
        </p:blipFill>
        <p:spPr bwMode="auto">
          <a:xfrm>
            <a:off x="2679179" y="1191395"/>
            <a:ext cx="4171304"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EH DOCUMENTS\FLORIDA\Florida Images\Florida Misc\FL x-ray.png"/>
          <p:cNvPicPr>
            <a:picLocks noChangeAspect="1" noChangeArrowheads="1"/>
          </p:cNvPicPr>
          <p:nvPr/>
        </p:nvPicPr>
        <p:blipFill>
          <a:blip r:embed="rId3" cstate="screen"/>
          <a:srcRect/>
          <a:stretch>
            <a:fillRect/>
          </a:stretch>
        </p:blipFill>
        <p:spPr bwMode="auto">
          <a:xfrm>
            <a:off x="4122144" y="1865521"/>
            <a:ext cx="4779816" cy="3200399"/>
          </a:xfrm>
          <a:prstGeom prst="rect">
            <a:avLst/>
          </a:prstGeom>
          <a:noFill/>
        </p:spPr>
      </p:pic>
      <p:sp>
        <p:nvSpPr>
          <p:cNvPr id="9219" name="Rectangle 2"/>
          <p:cNvSpPr>
            <a:spLocks noGrp="1" noChangeArrowheads="1"/>
          </p:cNvSpPr>
          <p:nvPr>
            <p:ph type="title"/>
          </p:nvPr>
        </p:nvSpPr>
        <p:spPr/>
        <p:txBody>
          <a:bodyPr/>
          <a:lstStyle/>
          <a:p>
            <a:r>
              <a:rPr lang="en-US" sz="3200" dirty="0" smtClean="0"/>
              <a:t>Presentation Outline</a:t>
            </a:r>
          </a:p>
        </p:txBody>
      </p:sp>
      <p:sp>
        <p:nvSpPr>
          <p:cNvPr id="9220" name="Rectangle 3"/>
          <p:cNvSpPr>
            <a:spLocks noGrp="1" noChangeArrowheads="1"/>
          </p:cNvSpPr>
          <p:nvPr>
            <p:ph idx="1"/>
          </p:nvPr>
        </p:nvSpPr>
        <p:spPr>
          <a:xfrm>
            <a:off x="457200" y="1858392"/>
            <a:ext cx="8229600" cy="4525963"/>
          </a:xfrm>
        </p:spPr>
        <p:txBody>
          <a:bodyPr/>
          <a:lstStyle/>
          <a:p>
            <a:r>
              <a:rPr lang="en-US" dirty="0" smtClean="0"/>
              <a:t>Current realities</a:t>
            </a:r>
          </a:p>
          <a:p>
            <a:r>
              <a:rPr lang="en-US" dirty="0" smtClean="0"/>
              <a:t>Global trends</a:t>
            </a:r>
          </a:p>
          <a:p>
            <a:r>
              <a:rPr lang="en-US" dirty="0" smtClean="0"/>
              <a:t>Opportunities and </a:t>
            </a:r>
            <a:br>
              <a:rPr lang="en-US" dirty="0" smtClean="0"/>
            </a:br>
            <a:r>
              <a:rPr lang="en-US" dirty="0" smtClean="0"/>
              <a:t>challenges for </a:t>
            </a:r>
            <a:br>
              <a:rPr lang="en-US" dirty="0" smtClean="0"/>
            </a:br>
            <a:r>
              <a:rPr lang="en-US" dirty="0" smtClean="0"/>
              <a:t>Southeast Florida</a:t>
            </a:r>
          </a:p>
          <a:p>
            <a:r>
              <a:rPr lang="en-US" dirty="0" smtClean="0"/>
              <a:t>How do we get started?</a:t>
            </a:r>
          </a:p>
        </p:txBody>
      </p:sp>
      <p:sp>
        <p:nvSpPr>
          <p:cNvPr id="11" name="Slide Number Placeholder 2"/>
          <p:cNvSpPr>
            <a:spLocks noGrp="1"/>
          </p:cNvSpPr>
          <p:nvPr>
            <p:ph type="sldNum" sz="quarter" idx="12"/>
          </p:nvPr>
        </p:nvSpPr>
        <p:spPr/>
        <p:txBody>
          <a:bodyPr/>
          <a:lstStyle/>
          <a:p>
            <a:fld id="{2984BE0F-614D-A94E-B98B-A6270180DFD6}" type="slidenum">
              <a:rPr lang="en-US" smtClean="0"/>
              <a:pPr/>
              <a:t>1</a:t>
            </a:fld>
            <a:endParaRPr lang="en-US" dirty="0"/>
          </a:p>
        </p:txBody>
      </p:sp>
      <p:sp>
        <p:nvSpPr>
          <p:cNvPr id="6" name="TextBox 5"/>
          <p:cNvSpPr txBox="1"/>
          <p:nvPr/>
        </p:nvSpPr>
        <p:spPr>
          <a:xfrm>
            <a:off x="434050" y="5885618"/>
            <a:ext cx="3256345" cy="246221"/>
          </a:xfrm>
          <a:prstGeom prst="rect">
            <a:avLst/>
          </a:prstGeom>
          <a:noFill/>
        </p:spPr>
        <p:txBody>
          <a:bodyPr wrap="square" rtlCol="0">
            <a:spAutoFit/>
          </a:bodyPr>
          <a:lstStyle/>
          <a:p>
            <a:r>
              <a:rPr lang="en-US" sz="1000" dirty="0" smtClean="0">
                <a:latin typeface="Helvetica Neue"/>
              </a:rPr>
              <a:t>Source:  Florida Trend.</a:t>
            </a:r>
            <a:endParaRPr lang="en-US" sz="1000" dirty="0">
              <a:latin typeface="Helvetica Neu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  Talent Supply</a:t>
            </a:r>
            <a:endParaRPr lang="en-US" sz="3200" dirty="0"/>
          </a:p>
        </p:txBody>
      </p:sp>
      <p:sp>
        <p:nvSpPr>
          <p:cNvPr id="66" name="Slide Number Placeholder 3"/>
          <p:cNvSpPr>
            <a:spLocks noGrp="1"/>
          </p:cNvSpPr>
          <p:nvPr>
            <p:ph type="sldNum" sz="quarter" idx="12"/>
          </p:nvPr>
        </p:nvSpPr>
        <p:spPr/>
        <p:txBody>
          <a:bodyPr/>
          <a:lstStyle/>
          <a:p>
            <a:fld id="{6EFA8406-D672-4E03-9ABF-F4A7E3A351AA}" type="slidenum">
              <a:rPr lang="en-US" smtClean="0"/>
              <a:pPr/>
              <a:t>19</a:t>
            </a:fld>
            <a:endParaRPr lang="en-US" dirty="0"/>
          </a:p>
        </p:txBody>
      </p:sp>
      <p:sp>
        <p:nvSpPr>
          <p:cNvPr id="40" name="TextBox 39"/>
          <p:cNvSpPr txBox="1"/>
          <p:nvPr/>
        </p:nvSpPr>
        <p:spPr>
          <a:xfrm>
            <a:off x="293539" y="4769305"/>
            <a:ext cx="1905000" cy="584775"/>
          </a:xfrm>
          <a:prstGeom prst="rect">
            <a:avLst/>
          </a:prstGeom>
          <a:noFill/>
        </p:spPr>
        <p:txBody>
          <a:bodyPr wrap="square" rtlCol="0">
            <a:spAutoFit/>
          </a:bodyPr>
          <a:lstStyle/>
          <a:p>
            <a:pPr algn="ctr"/>
            <a:r>
              <a:rPr lang="en-US" sz="1600" b="1" dirty="0" smtClean="0">
                <a:ln w="3175">
                  <a:noFill/>
                  <a:prstDash val="solid"/>
                </a:ln>
                <a:solidFill>
                  <a:srgbClr val="02405C"/>
                </a:solidFill>
                <a:latin typeface="Helvetica Neue"/>
                <a:cs typeface="Arial" pitchFamily="34" charset="0"/>
              </a:rPr>
              <a:t>…students in a 9</a:t>
            </a:r>
            <a:r>
              <a:rPr lang="en-US" sz="1600" b="1" baseline="30000" dirty="0" smtClean="0">
                <a:ln w="3175">
                  <a:noFill/>
                  <a:prstDash val="solid"/>
                </a:ln>
                <a:solidFill>
                  <a:srgbClr val="02405C"/>
                </a:solidFill>
                <a:latin typeface="Helvetica Neue"/>
                <a:cs typeface="Arial" pitchFamily="34" charset="0"/>
              </a:rPr>
              <a:t>th</a:t>
            </a:r>
            <a:r>
              <a:rPr lang="en-US" sz="1600" b="1" dirty="0" smtClean="0">
                <a:ln w="3175">
                  <a:noFill/>
                  <a:prstDash val="solid"/>
                </a:ln>
                <a:solidFill>
                  <a:srgbClr val="02405C"/>
                </a:solidFill>
                <a:latin typeface="Helvetica Neue"/>
                <a:cs typeface="Arial" pitchFamily="34" charset="0"/>
              </a:rPr>
              <a:t> grade class</a:t>
            </a:r>
            <a:endParaRPr lang="en-US" sz="1600" b="1" dirty="0">
              <a:ln w="3175">
                <a:noFill/>
                <a:prstDash val="solid"/>
              </a:ln>
              <a:solidFill>
                <a:srgbClr val="02405C"/>
              </a:solidFill>
              <a:latin typeface="Helvetica Neue"/>
              <a:cs typeface="Arial" pitchFamily="34" charset="0"/>
            </a:endParaRPr>
          </a:p>
        </p:txBody>
      </p:sp>
      <p:sp>
        <p:nvSpPr>
          <p:cNvPr id="44" name="TextBox 43"/>
          <p:cNvSpPr txBox="1"/>
          <p:nvPr/>
        </p:nvSpPr>
        <p:spPr>
          <a:xfrm>
            <a:off x="983788" y="5477958"/>
            <a:ext cx="524503" cy="261610"/>
          </a:xfrm>
          <a:prstGeom prst="rect">
            <a:avLst/>
          </a:prstGeom>
          <a:noFill/>
        </p:spPr>
        <p:txBody>
          <a:bodyPr wrap="square" rtlCol="0">
            <a:spAutoFit/>
          </a:bodyPr>
          <a:lstStyle/>
          <a:p>
            <a:r>
              <a:rPr lang="en-US" sz="1100" b="1" dirty="0" smtClean="0">
                <a:ln w="12700">
                  <a:noFill/>
                  <a:prstDash val="solid"/>
                </a:ln>
                <a:solidFill>
                  <a:srgbClr val="336699"/>
                </a:solidFill>
                <a:latin typeface="Helvetica Neue"/>
                <a:cs typeface="Arial" pitchFamily="34" charset="0"/>
              </a:rPr>
              <a:t>2002</a:t>
            </a:r>
            <a:endParaRPr lang="en-US" sz="1400" b="1" dirty="0">
              <a:ln w="12700">
                <a:noFill/>
                <a:prstDash val="solid"/>
              </a:ln>
              <a:solidFill>
                <a:srgbClr val="336699"/>
              </a:solidFill>
              <a:latin typeface="Helvetica Neue"/>
              <a:cs typeface="Arial" pitchFamily="34" charset="0"/>
            </a:endParaRPr>
          </a:p>
        </p:txBody>
      </p:sp>
      <p:sp>
        <p:nvSpPr>
          <p:cNvPr id="84" name="TextBox 83"/>
          <p:cNvSpPr txBox="1"/>
          <p:nvPr/>
        </p:nvSpPr>
        <p:spPr>
          <a:xfrm>
            <a:off x="487840" y="5861295"/>
            <a:ext cx="5017626" cy="246221"/>
          </a:xfrm>
          <a:prstGeom prst="rect">
            <a:avLst/>
          </a:prstGeom>
          <a:noFill/>
        </p:spPr>
        <p:txBody>
          <a:bodyPr wrap="square" rtlCol="0">
            <a:spAutoFit/>
          </a:bodyPr>
          <a:lstStyle/>
          <a:p>
            <a:pPr>
              <a:spcBef>
                <a:spcPct val="50000"/>
              </a:spcBef>
            </a:pPr>
            <a:r>
              <a:rPr lang="en-US" sz="1000" dirty="0" smtClean="0">
                <a:latin typeface="Helvetica Neue"/>
              </a:rPr>
              <a:t>Source:  Florida Board of Education 2011.</a:t>
            </a:r>
            <a:endParaRPr lang="en-US" sz="1000" dirty="0">
              <a:latin typeface="Helvetica Neue"/>
            </a:endParaRPr>
          </a:p>
        </p:txBody>
      </p:sp>
      <p:grpSp>
        <p:nvGrpSpPr>
          <p:cNvPr id="3" name="Group 102"/>
          <p:cNvGrpSpPr/>
          <p:nvPr/>
        </p:nvGrpSpPr>
        <p:grpSpPr>
          <a:xfrm>
            <a:off x="798385" y="2420113"/>
            <a:ext cx="910412" cy="2126047"/>
            <a:chOff x="685803" y="1783080"/>
            <a:chExt cx="1168082" cy="2834640"/>
          </a:xfrm>
        </p:grpSpPr>
        <p:pic>
          <p:nvPicPr>
            <p:cNvPr id="153"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a:stretch>
              <a:fillRect/>
            </a:stretch>
          </p:blipFill>
          <p:spPr bwMode="auto">
            <a:xfrm>
              <a:off x="1089439" y="3200267"/>
              <a:ext cx="635611"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54"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r="49326"/>
            <a:stretch>
              <a:fillRect/>
            </a:stretch>
          </p:blipFill>
          <p:spPr bwMode="auto">
            <a:xfrm>
              <a:off x="943473" y="3908860"/>
              <a:ext cx="322088"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55"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a:stretch>
              <a:fillRect/>
            </a:stretch>
          </p:blipFill>
          <p:spPr bwMode="auto">
            <a:xfrm flipH="1">
              <a:off x="952039" y="2491673"/>
              <a:ext cx="644176"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56"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a:stretch>
              <a:fillRect/>
            </a:stretch>
          </p:blipFill>
          <p:spPr bwMode="auto">
            <a:xfrm flipH="1">
              <a:off x="1201143" y="3908860"/>
              <a:ext cx="652742"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57"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l="49344"/>
            <a:stretch>
              <a:fillRect/>
            </a:stretch>
          </p:blipFill>
          <p:spPr bwMode="auto">
            <a:xfrm flipH="1">
              <a:off x="823203" y="3200533"/>
              <a:ext cx="330654"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grpSp>
          <p:nvGrpSpPr>
            <p:cNvPr id="4" name="Group 54"/>
            <p:cNvGrpSpPr>
              <a:grpSpLocks noChangeAspect="1"/>
            </p:cNvGrpSpPr>
            <p:nvPr/>
          </p:nvGrpSpPr>
          <p:grpSpPr>
            <a:xfrm>
              <a:off x="1080874" y="1783080"/>
              <a:ext cx="322088" cy="708860"/>
              <a:chOff x="1295400" y="1447800"/>
              <a:chExt cx="381000" cy="838515"/>
            </a:xfrm>
            <a:effectLst>
              <a:outerShdw blurRad="76200" dir="18900000" sy="23000" kx="-1200000" algn="bl" rotWithShape="0">
                <a:prstClr val="black">
                  <a:alpha val="20000"/>
                </a:prstClr>
              </a:outerShdw>
            </a:effectLst>
          </p:grpSpPr>
          <p:pic>
            <p:nvPicPr>
              <p:cNvPr id="162"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l="70394"/>
              <a:stretch>
                <a:fillRect/>
              </a:stretch>
            </p:blipFill>
            <p:spPr bwMode="auto">
              <a:xfrm flipH="1">
                <a:off x="1295400" y="1447800"/>
                <a:ext cx="228600" cy="838515"/>
              </a:xfrm>
              <a:prstGeom prst="rect">
                <a:avLst/>
              </a:prstGeom>
              <a:noFill/>
              <a:ln w="9525">
                <a:noFill/>
                <a:miter lim="800000"/>
                <a:headEnd/>
                <a:tailEnd/>
              </a:ln>
            </p:spPr>
          </p:pic>
          <p:pic>
            <p:nvPicPr>
              <p:cNvPr id="163"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l="70394"/>
              <a:stretch>
                <a:fillRect/>
              </a:stretch>
            </p:blipFill>
            <p:spPr bwMode="auto">
              <a:xfrm>
                <a:off x="1447800" y="1447800"/>
                <a:ext cx="228600" cy="838515"/>
              </a:xfrm>
              <a:prstGeom prst="rect">
                <a:avLst/>
              </a:prstGeom>
              <a:noFill/>
              <a:ln w="9525">
                <a:noFill/>
                <a:miter lim="800000"/>
                <a:headEnd/>
                <a:tailEnd/>
              </a:ln>
            </p:spPr>
          </p:pic>
        </p:grpSp>
        <p:grpSp>
          <p:nvGrpSpPr>
            <p:cNvPr id="5" name="Group 55"/>
            <p:cNvGrpSpPr>
              <a:grpSpLocks noChangeAspect="1"/>
            </p:cNvGrpSpPr>
            <p:nvPr/>
          </p:nvGrpSpPr>
          <p:grpSpPr>
            <a:xfrm>
              <a:off x="685803" y="3908860"/>
              <a:ext cx="322088" cy="708860"/>
              <a:chOff x="1295400" y="1447800"/>
              <a:chExt cx="381000" cy="838515"/>
            </a:xfrm>
            <a:effectLst>
              <a:outerShdw blurRad="76200" dir="18900000" sy="23000" kx="-1200000" algn="bl" rotWithShape="0">
                <a:prstClr val="black">
                  <a:alpha val="20000"/>
                </a:prstClr>
              </a:outerShdw>
            </a:effectLst>
          </p:grpSpPr>
          <p:pic>
            <p:nvPicPr>
              <p:cNvPr id="160"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l="70394"/>
              <a:stretch>
                <a:fillRect/>
              </a:stretch>
            </p:blipFill>
            <p:spPr bwMode="auto">
              <a:xfrm flipH="1">
                <a:off x="1295400" y="1447800"/>
                <a:ext cx="228600" cy="838515"/>
              </a:xfrm>
              <a:prstGeom prst="rect">
                <a:avLst/>
              </a:prstGeom>
              <a:noFill/>
              <a:ln w="9525">
                <a:noFill/>
                <a:miter lim="800000"/>
                <a:headEnd/>
                <a:tailEnd/>
              </a:ln>
            </p:spPr>
          </p:pic>
          <p:pic>
            <p:nvPicPr>
              <p:cNvPr id="161"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l="70394"/>
              <a:stretch>
                <a:fillRect/>
              </a:stretch>
            </p:blipFill>
            <p:spPr bwMode="auto">
              <a:xfrm>
                <a:off x="1447800" y="1447800"/>
                <a:ext cx="228600" cy="838515"/>
              </a:xfrm>
              <a:prstGeom prst="rect">
                <a:avLst/>
              </a:prstGeom>
              <a:noFill/>
              <a:ln w="9525">
                <a:noFill/>
                <a:miter lim="800000"/>
                <a:headEnd/>
                <a:tailEnd/>
              </a:ln>
            </p:spPr>
          </p:pic>
        </p:grpSp>
      </p:grpSp>
      <p:sp>
        <p:nvSpPr>
          <p:cNvPr id="165" name="TextBox 164"/>
          <p:cNvSpPr txBox="1"/>
          <p:nvPr/>
        </p:nvSpPr>
        <p:spPr>
          <a:xfrm>
            <a:off x="2414547" y="4769305"/>
            <a:ext cx="20574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w="3175">
                  <a:noFill/>
                  <a:prstDash val="solid"/>
                </a:ln>
                <a:solidFill>
                  <a:srgbClr val="02405C"/>
                </a:solidFill>
                <a:effectLst/>
                <a:uLnTx/>
                <a:uFillTx/>
                <a:latin typeface="Helvetica Neue"/>
                <a:cs typeface="Arial" pitchFamily="34" charset="0"/>
              </a:rPr>
              <a:t>…graduate from high school</a:t>
            </a:r>
            <a:endParaRPr kumimoji="0" lang="en-US" sz="1600" b="1" i="0" u="none" strike="noStrike" kern="0" cap="none" spc="0" normalizeH="0" baseline="0" noProof="0" dirty="0">
              <a:ln w="3175">
                <a:noFill/>
                <a:prstDash val="solid"/>
              </a:ln>
              <a:solidFill>
                <a:srgbClr val="02405C"/>
              </a:solidFill>
              <a:effectLst/>
              <a:uLnTx/>
              <a:uFillTx/>
              <a:latin typeface="Helvetica Neue"/>
              <a:cs typeface="Arial" pitchFamily="34" charset="0"/>
            </a:endParaRPr>
          </a:p>
        </p:txBody>
      </p:sp>
      <p:sp>
        <p:nvSpPr>
          <p:cNvPr id="166" name="TextBox 165"/>
          <p:cNvSpPr txBox="1"/>
          <p:nvPr/>
        </p:nvSpPr>
        <p:spPr>
          <a:xfrm>
            <a:off x="3180996" y="5477958"/>
            <a:ext cx="52450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w="12700">
                  <a:noFill/>
                  <a:prstDash val="solid"/>
                </a:ln>
                <a:solidFill>
                  <a:srgbClr val="336699"/>
                </a:solidFill>
                <a:effectLst/>
                <a:uLnTx/>
                <a:uFillTx/>
                <a:latin typeface="Helvetica Neue"/>
                <a:cs typeface="Arial" pitchFamily="34" charset="0"/>
              </a:rPr>
              <a:t>2005</a:t>
            </a:r>
            <a:endParaRPr kumimoji="0" lang="en-US" sz="1400" b="1" i="0" u="none" strike="noStrike" kern="0" cap="none" spc="0" normalizeH="0" baseline="0" noProof="0" dirty="0">
              <a:ln w="12700">
                <a:noFill/>
                <a:prstDash val="solid"/>
              </a:ln>
              <a:solidFill>
                <a:srgbClr val="336699"/>
              </a:solidFill>
              <a:effectLst/>
              <a:uLnTx/>
              <a:uFillTx/>
              <a:latin typeface="Helvetica Neue"/>
              <a:cs typeface="Arial" pitchFamily="34" charset="0"/>
            </a:endParaRPr>
          </a:p>
        </p:txBody>
      </p:sp>
      <p:grpSp>
        <p:nvGrpSpPr>
          <p:cNvPr id="6" name="Group 101"/>
          <p:cNvGrpSpPr/>
          <p:nvPr/>
        </p:nvGrpSpPr>
        <p:grpSpPr>
          <a:xfrm>
            <a:off x="2992533" y="2420113"/>
            <a:ext cx="910410" cy="2126047"/>
            <a:chOff x="2738903" y="1783080"/>
            <a:chExt cx="1168080" cy="2834640"/>
          </a:xfrm>
        </p:grpSpPr>
        <p:pic>
          <p:nvPicPr>
            <p:cNvPr id="169"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a:stretch>
              <a:fillRect/>
            </a:stretch>
          </p:blipFill>
          <p:spPr bwMode="auto">
            <a:xfrm>
              <a:off x="3142538" y="3200267"/>
              <a:ext cx="635611"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70"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r="49326"/>
            <a:stretch>
              <a:fillRect/>
            </a:stretch>
          </p:blipFill>
          <p:spPr bwMode="auto">
            <a:xfrm>
              <a:off x="2996572" y="3908860"/>
              <a:ext cx="322088"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71"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flipH="1">
              <a:off x="3005138" y="2491673"/>
              <a:ext cx="644176" cy="708860"/>
            </a:xfrm>
            <a:prstGeom prst="rect">
              <a:avLst/>
            </a:prstGeom>
            <a:noFill/>
            <a:ln w="9525">
              <a:noFill/>
              <a:miter lim="800000"/>
              <a:headEnd/>
              <a:tailEnd/>
            </a:ln>
            <a:effectLst/>
          </p:spPr>
        </p:pic>
        <p:pic>
          <p:nvPicPr>
            <p:cNvPr id="172"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a:stretch>
              <a:fillRect/>
            </a:stretch>
          </p:blipFill>
          <p:spPr bwMode="auto">
            <a:xfrm flipH="1">
              <a:off x="3254242" y="3908860"/>
              <a:ext cx="652741"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73"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49344"/>
            <a:stretch>
              <a:fillRect/>
            </a:stretch>
          </p:blipFill>
          <p:spPr bwMode="auto">
            <a:xfrm flipH="1">
              <a:off x="2876303" y="3200533"/>
              <a:ext cx="330654" cy="708860"/>
            </a:xfrm>
            <a:prstGeom prst="rect">
              <a:avLst/>
            </a:prstGeom>
            <a:noFill/>
            <a:ln w="9525">
              <a:noFill/>
              <a:miter lim="800000"/>
              <a:headEnd/>
              <a:tailEnd/>
            </a:ln>
            <a:effectLst/>
          </p:spPr>
        </p:pic>
        <p:grpSp>
          <p:nvGrpSpPr>
            <p:cNvPr id="7" name="Group 54"/>
            <p:cNvGrpSpPr>
              <a:grpSpLocks noChangeAspect="1"/>
            </p:cNvGrpSpPr>
            <p:nvPr/>
          </p:nvGrpSpPr>
          <p:grpSpPr>
            <a:xfrm>
              <a:off x="3133973" y="1783080"/>
              <a:ext cx="322088" cy="708860"/>
              <a:chOff x="1295400" y="1447800"/>
              <a:chExt cx="381000" cy="838515"/>
            </a:xfrm>
            <a:effectLst/>
          </p:grpSpPr>
          <p:pic>
            <p:nvPicPr>
              <p:cNvPr id="178"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flipH="1">
                <a:off x="1295400" y="1447800"/>
                <a:ext cx="228600" cy="838515"/>
              </a:xfrm>
              <a:prstGeom prst="rect">
                <a:avLst/>
              </a:prstGeom>
              <a:noFill/>
              <a:ln w="9525">
                <a:noFill/>
                <a:miter lim="800000"/>
                <a:headEnd/>
                <a:tailEnd/>
              </a:ln>
            </p:spPr>
          </p:pic>
          <p:pic>
            <p:nvPicPr>
              <p:cNvPr id="179"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a:off x="1447800" y="1447800"/>
                <a:ext cx="228600" cy="838515"/>
              </a:xfrm>
              <a:prstGeom prst="rect">
                <a:avLst/>
              </a:prstGeom>
              <a:noFill/>
              <a:ln w="9525">
                <a:noFill/>
                <a:miter lim="800000"/>
                <a:headEnd/>
                <a:tailEnd/>
              </a:ln>
            </p:spPr>
          </p:pic>
        </p:grpSp>
        <p:grpSp>
          <p:nvGrpSpPr>
            <p:cNvPr id="8" name="Group 55"/>
            <p:cNvGrpSpPr>
              <a:grpSpLocks noChangeAspect="1"/>
            </p:cNvGrpSpPr>
            <p:nvPr/>
          </p:nvGrpSpPr>
          <p:grpSpPr>
            <a:xfrm>
              <a:off x="2738903" y="3908860"/>
              <a:ext cx="322089" cy="708860"/>
              <a:chOff x="1295400" y="1447800"/>
              <a:chExt cx="381001" cy="838515"/>
            </a:xfrm>
            <a:effectLst>
              <a:outerShdw blurRad="76200" dir="18900000" sy="23000" kx="-1200000" algn="bl" rotWithShape="0">
                <a:prstClr val="black">
                  <a:alpha val="20000"/>
                </a:prstClr>
              </a:outerShdw>
            </a:effectLst>
          </p:grpSpPr>
          <p:pic>
            <p:nvPicPr>
              <p:cNvPr id="176"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l="70394"/>
              <a:stretch>
                <a:fillRect/>
              </a:stretch>
            </p:blipFill>
            <p:spPr bwMode="auto">
              <a:xfrm flipH="1">
                <a:off x="1295400" y="1447800"/>
                <a:ext cx="228600" cy="838515"/>
              </a:xfrm>
              <a:prstGeom prst="rect">
                <a:avLst/>
              </a:prstGeom>
              <a:noFill/>
              <a:ln w="9525">
                <a:noFill/>
                <a:miter lim="800000"/>
                <a:headEnd/>
                <a:tailEnd/>
              </a:ln>
            </p:spPr>
          </p:pic>
          <p:pic>
            <p:nvPicPr>
              <p:cNvPr id="177"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l="70394"/>
              <a:stretch>
                <a:fillRect/>
              </a:stretch>
            </p:blipFill>
            <p:spPr bwMode="auto">
              <a:xfrm>
                <a:off x="1447800" y="1447800"/>
                <a:ext cx="228600" cy="838515"/>
              </a:xfrm>
              <a:prstGeom prst="rect">
                <a:avLst/>
              </a:prstGeom>
              <a:noFill/>
              <a:ln w="9525">
                <a:noFill/>
                <a:miter lim="800000"/>
                <a:headEnd/>
                <a:tailEnd/>
              </a:ln>
            </p:spPr>
          </p:pic>
        </p:grpSp>
      </p:grpSp>
      <p:sp>
        <p:nvSpPr>
          <p:cNvPr id="181" name="TextBox 180"/>
          <p:cNvSpPr txBox="1"/>
          <p:nvPr/>
        </p:nvSpPr>
        <p:spPr>
          <a:xfrm>
            <a:off x="4468636" y="4769305"/>
            <a:ext cx="2329731"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w="3175">
                  <a:noFill/>
                  <a:prstDash val="solid"/>
                </a:ln>
                <a:solidFill>
                  <a:srgbClr val="02405C"/>
                </a:solidFill>
                <a:effectLst/>
                <a:uLnTx/>
                <a:uFillTx/>
                <a:latin typeface="Helvetica Neue"/>
                <a:cs typeface="Arial" pitchFamily="34" charset="0"/>
              </a:rPr>
              <a:t>…continue to college within two years</a:t>
            </a:r>
            <a:endParaRPr kumimoji="0" lang="en-US" sz="1600" b="1" i="0" u="none" strike="noStrike" kern="0" cap="none" spc="0" normalizeH="0" baseline="0" noProof="0" dirty="0">
              <a:ln w="3175">
                <a:noFill/>
                <a:prstDash val="solid"/>
              </a:ln>
              <a:solidFill>
                <a:srgbClr val="02405C"/>
              </a:solidFill>
              <a:effectLst/>
              <a:uLnTx/>
              <a:uFillTx/>
              <a:latin typeface="Helvetica Neue"/>
              <a:cs typeface="Arial" pitchFamily="34" charset="0"/>
            </a:endParaRPr>
          </a:p>
        </p:txBody>
      </p:sp>
      <p:sp>
        <p:nvSpPr>
          <p:cNvPr id="182" name="TextBox 181"/>
          <p:cNvSpPr txBox="1"/>
          <p:nvPr/>
        </p:nvSpPr>
        <p:spPr>
          <a:xfrm>
            <a:off x="5395669" y="5477958"/>
            <a:ext cx="498855"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w="12700">
                  <a:noFill/>
                  <a:prstDash val="solid"/>
                </a:ln>
                <a:solidFill>
                  <a:srgbClr val="336699"/>
                </a:solidFill>
                <a:effectLst/>
                <a:uLnTx/>
                <a:uFillTx/>
                <a:latin typeface="Helvetica Neue"/>
                <a:cs typeface="Arial" pitchFamily="34" charset="0"/>
              </a:rPr>
              <a:t>2007</a:t>
            </a:r>
            <a:endParaRPr kumimoji="0" lang="en-US" sz="1400" b="1" i="0" u="none" strike="noStrike" kern="0" cap="none" spc="0" normalizeH="0" baseline="0" noProof="0" dirty="0">
              <a:ln w="12700">
                <a:noFill/>
                <a:prstDash val="solid"/>
              </a:ln>
              <a:solidFill>
                <a:srgbClr val="336699"/>
              </a:solidFill>
              <a:effectLst/>
              <a:uLnTx/>
              <a:uFillTx/>
              <a:latin typeface="Helvetica Neue"/>
              <a:cs typeface="Arial" pitchFamily="34" charset="0"/>
            </a:endParaRPr>
          </a:p>
        </p:txBody>
      </p:sp>
      <p:grpSp>
        <p:nvGrpSpPr>
          <p:cNvPr id="9" name="Group 100"/>
          <p:cNvGrpSpPr/>
          <p:nvPr/>
        </p:nvGrpSpPr>
        <p:grpSpPr>
          <a:xfrm>
            <a:off x="5186679" y="2420113"/>
            <a:ext cx="910411" cy="2126047"/>
            <a:chOff x="4916111" y="1783080"/>
            <a:chExt cx="1168081" cy="2834640"/>
          </a:xfrm>
        </p:grpSpPr>
        <p:pic>
          <p:nvPicPr>
            <p:cNvPr id="185"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5319747" y="3200267"/>
              <a:ext cx="635611" cy="708860"/>
            </a:xfrm>
            <a:prstGeom prst="rect">
              <a:avLst/>
            </a:prstGeom>
            <a:noFill/>
            <a:ln w="9525">
              <a:noFill/>
              <a:miter lim="800000"/>
              <a:headEnd/>
              <a:tailEnd/>
            </a:ln>
            <a:effectLst/>
          </p:spPr>
        </p:pic>
        <p:pic>
          <p:nvPicPr>
            <p:cNvPr id="186"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r="49326"/>
            <a:stretch>
              <a:fillRect/>
            </a:stretch>
          </p:blipFill>
          <p:spPr bwMode="auto">
            <a:xfrm>
              <a:off x="5173781" y="3908860"/>
              <a:ext cx="322088"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87"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flipH="1">
              <a:off x="5182347" y="2491673"/>
              <a:ext cx="644176" cy="708860"/>
            </a:xfrm>
            <a:prstGeom prst="rect">
              <a:avLst/>
            </a:prstGeom>
            <a:noFill/>
            <a:ln w="9525">
              <a:noFill/>
              <a:miter lim="800000"/>
              <a:headEnd/>
              <a:tailEnd/>
            </a:ln>
            <a:effectLst/>
          </p:spPr>
        </p:pic>
        <p:pic>
          <p:nvPicPr>
            <p:cNvPr id="188"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a:stretch>
              <a:fillRect/>
            </a:stretch>
          </p:blipFill>
          <p:spPr bwMode="auto">
            <a:xfrm flipH="1">
              <a:off x="5431451" y="3908860"/>
              <a:ext cx="652741"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89"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49344"/>
            <a:stretch>
              <a:fillRect/>
            </a:stretch>
          </p:blipFill>
          <p:spPr bwMode="auto">
            <a:xfrm flipH="1">
              <a:off x="5053512" y="3200533"/>
              <a:ext cx="330654" cy="708860"/>
            </a:xfrm>
            <a:prstGeom prst="rect">
              <a:avLst/>
            </a:prstGeom>
            <a:noFill/>
            <a:ln w="9525">
              <a:noFill/>
              <a:miter lim="800000"/>
              <a:headEnd/>
              <a:tailEnd/>
            </a:ln>
            <a:effectLst/>
          </p:spPr>
        </p:pic>
        <p:grpSp>
          <p:nvGrpSpPr>
            <p:cNvPr id="10" name="Group 54"/>
            <p:cNvGrpSpPr>
              <a:grpSpLocks noChangeAspect="1"/>
            </p:cNvGrpSpPr>
            <p:nvPr/>
          </p:nvGrpSpPr>
          <p:grpSpPr>
            <a:xfrm>
              <a:off x="5311182" y="1783080"/>
              <a:ext cx="322088" cy="708860"/>
              <a:chOff x="1295400" y="1447800"/>
              <a:chExt cx="381000" cy="838515"/>
            </a:xfrm>
            <a:effectLst/>
          </p:grpSpPr>
          <p:pic>
            <p:nvPicPr>
              <p:cNvPr id="194"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flipH="1">
                <a:off x="1295400" y="1447800"/>
                <a:ext cx="228600" cy="838515"/>
              </a:xfrm>
              <a:prstGeom prst="rect">
                <a:avLst/>
              </a:prstGeom>
              <a:noFill/>
              <a:ln w="9525">
                <a:noFill/>
                <a:miter lim="800000"/>
                <a:headEnd/>
                <a:tailEnd/>
              </a:ln>
            </p:spPr>
          </p:pic>
          <p:pic>
            <p:nvPicPr>
              <p:cNvPr id="195"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a:off x="1447800" y="1447800"/>
                <a:ext cx="228600" cy="838515"/>
              </a:xfrm>
              <a:prstGeom prst="rect">
                <a:avLst/>
              </a:prstGeom>
              <a:noFill/>
              <a:ln w="9525">
                <a:noFill/>
                <a:miter lim="800000"/>
                <a:headEnd/>
                <a:tailEnd/>
              </a:ln>
            </p:spPr>
          </p:pic>
        </p:grpSp>
        <p:grpSp>
          <p:nvGrpSpPr>
            <p:cNvPr id="11" name="Group 55"/>
            <p:cNvGrpSpPr>
              <a:grpSpLocks noChangeAspect="1"/>
            </p:cNvGrpSpPr>
            <p:nvPr/>
          </p:nvGrpSpPr>
          <p:grpSpPr>
            <a:xfrm>
              <a:off x="4916111" y="3908860"/>
              <a:ext cx="322088" cy="708860"/>
              <a:chOff x="1295400" y="1447800"/>
              <a:chExt cx="381000" cy="838515"/>
            </a:xfrm>
            <a:effectLst/>
          </p:grpSpPr>
          <p:pic>
            <p:nvPicPr>
              <p:cNvPr id="192"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flipH="1">
                <a:off x="1295400" y="1447800"/>
                <a:ext cx="228600" cy="838515"/>
              </a:xfrm>
              <a:prstGeom prst="rect">
                <a:avLst/>
              </a:prstGeom>
              <a:noFill/>
              <a:ln w="9525">
                <a:noFill/>
                <a:miter lim="800000"/>
                <a:headEnd/>
                <a:tailEnd/>
              </a:ln>
            </p:spPr>
          </p:pic>
          <p:pic>
            <p:nvPicPr>
              <p:cNvPr id="193"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a:off x="1447800" y="1447800"/>
                <a:ext cx="228600" cy="838515"/>
              </a:xfrm>
              <a:prstGeom prst="rect">
                <a:avLst/>
              </a:prstGeom>
              <a:noFill/>
              <a:ln w="9525">
                <a:noFill/>
                <a:miter lim="800000"/>
                <a:headEnd/>
                <a:tailEnd/>
              </a:ln>
            </p:spPr>
          </p:pic>
        </p:grpSp>
      </p:grpSp>
      <p:sp>
        <p:nvSpPr>
          <p:cNvPr id="197" name="TextBox 42"/>
          <p:cNvSpPr txBox="1"/>
          <p:nvPr/>
        </p:nvSpPr>
        <p:spPr>
          <a:xfrm>
            <a:off x="6727474" y="4769305"/>
            <a:ext cx="2209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w="3175">
                  <a:noFill/>
                  <a:prstDash val="solid"/>
                </a:ln>
                <a:solidFill>
                  <a:srgbClr val="02405C"/>
                </a:solidFill>
                <a:effectLst/>
                <a:uLnTx/>
                <a:uFillTx/>
                <a:latin typeface="Helvetica Neue"/>
                <a:cs typeface="Arial" pitchFamily="34" charset="0"/>
              </a:rPr>
              <a:t>…earn college credit within two years</a:t>
            </a:r>
            <a:endParaRPr kumimoji="0" lang="en-US" sz="1600" b="1" i="0" u="none" strike="noStrike" kern="0" cap="none" spc="0" normalizeH="0" baseline="0" noProof="0" dirty="0">
              <a:ln w="3175">
                <a:noFill/>
                <a:prstDash val="solid"/>
              </a:ln>
              <a:solidFill>
                <a:srgbClr val="02405C"/>
              </a:solidFill>
              <a:effectLst/>
              <a:uLnTx/>
              <a:uFillTx/>
              <a:latin typeface="Helvetica Neue"/>
              <a:cs typeface="Arial" pitchFamily="34" charset="0"/>
            </a:endParaRPr>
          </a:p>
        </p:txBody>
      </p:sp>
      <p:sp>
        <p:nvSpPr>
          <p:cNvPr id="198" name="TextBox 197"/>
          <p:cNvSpPr txBox="1"/>
          <p:nvPr/>
        </p:nvSpPr>
        <p:spPr>
          <a:xfrm>
            <a:off x="7582947" y="5477958"/>
            <a:ext cx="498855"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w="12700">
                  <a:noFill/>
                  <a:prstDash val="solid"/>
                </a:ln>
                <a:solidFill>
                  <a:srgbClr val="336699"/>
                </a:solidFill>
                <a:effectLst/>
                <a:uLnTx/>
                <a:uFillTx/>
                <a:latin typeface="Helvetica Neue"/>
                <a:cs typeface="Arial" pitchFamily="34" charset="0"/>
              </a:rPr>
              <a:t>2009</a:t>
            </a:r>
            <a:endParaRPr kumimoji="0" lang="en-US" sz="1400" b="1" i="0" u="none" strike="noStrike" kern="0" cap="none" spc="0" normalizeH="0" baseline="0" noProof="0" dirty="0">
              <a:ln w="12700">
                <a:noFill/>
                <a:prstDash val="solid"/>
              </a:ln>
              <a:solidFill>
                <a:srgbClr val="336699"/>
              </a:solidFill>
              <a:effectLst/>
              <a:uLnTx/>
              <a:uFillTx/>
              <a:latin typeface="Helvetica Neue"/>
              <a:cs typeface="Arial" pitchFamily="34" charset="0"/>
            </a:endParaRPr>
          </a:p>
        </p:txBody>
      </p:sp>
      <p:grpSp>
        <p:nvGrpSpPr>
          <p:cNvPr id="12" name="Group 99"/>
          <p:cNvGrpSpPr/>
          <p:nvPr/>
        </p:nvGrpSpPr>
        <p:grpSpPr>
          <a:xfrm>
            <a:off x="7380826" y="2420113"/>
            <a:ext cx="910412" cy="2126047"/>
            <a:chOff x="6819065" y="1783080"/>
            <a:chExt cx="1168082" cy="2834640"/>
          </a:xfrm>
        </p:grpSpPr>
        <p:pic>
          <p:nvPicPr>
            <p:cNvPr id="201"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7222701" y="3200267"/>
              <a:ext cx="635611" cy="708860"/>
            </a:xfrm>
            <a:prstGeom prst="rect">
              <a:avLst/>
            </a:prstGeom>
            <a:noFill/>
            <a:ln w="9525">
              <a:noFill/>
              <a:miter lim="800000"/>
              <a:headEnd/>
              <a:tailEnd/>
            </a:ln>
            <a:effectLst/>
          </p:spPr>
        </p:pic>
        <p:pic>
          <p:nvPicPr>
            <p:cNvPr id="202"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r="49326"/>
            <a:stretch>
              <a:fillRect/>
            </a:stretch>
          </p:blipFill>
          <p:spPr bwMode="auto">
            <a:xfrm>
              <a:off x="7076735" y="3908860"/>
              <a:ext cx="322088" cy="708860"/>
            </a:xfrm>
            <a:prstGeom prst="rect">
              <a:avLst/>
            </a:prstGeom>
            <a:noFill/>
            <a:ln w="9525">
              <a:noFill/>
              <a:miter lim="800000"/>
              <a:headEnd/>
              <a:tailEnd/>
            </a:ln>
            <a:effectLst/>
          </p:spPr>
        </p:pic>
        <p:pic>
          <p:nvPicPr>
            <p:cNvPr id="203"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flipH="1">
              <a:off x="7085301" y="2491673"/>
              <a:ext cx="644176" cy="708860"/>
            </a:xfrm>
            <a:prstGeom prst="rect">
              <a:avLst/>
            </a:prstGeom>
            <a:noFill/>
            <a:ln w="9525">
              <a:noFill/>
              <a:miter lim="800000"/>
              <a:headEnd/>
              <a:tailEnd/>
            </a:ln>
            <a:effectLst/>
          </p:spPr>
        </p:pic>
        <p:pic>
          <p:nvPicPr>
            <p:cNvPr id="204" name="Picture 11"/>
            <p:cNvPicPr>
              <a:picLocks noChangeAspect="1" noChangeArrowheads="1"/>
            </p:cNvPicPr>
            <p:nvPr/>
          </p:nvPicPr>
          <p:blipFill>
            <a:blip r:embed="rId3" cstate="print">
              <a:clrChange>
                <a:clrFrom>
                  <a:srgbClr val="FFFFFF"/>
                </a:clrFrom>
                <a:clrTo>
                  <a:srgbClr val="FFFFFF">
                    <a:alpha val="0"/>
                  </a:srgbClr>
                </a:clrTo>
              </a:clrChange>
              <a:duotone>
                <a:srgbClr val="4E8542">
                  <a:shade val="45000"/>
                  <a:satMod val="135000"/>
                </a:srgbClr>
                <a:prstClr val="white"/>
              </a:duotone>
            </a:blip>
            <a:srcRect/>
            <a:stretch>
              <a:fillRect/>
            </a:stretch>
          </p:blipFill>
          <p:spPr bwMode="auto">
            <a:xfrm flipH="1">
              <a:off x="7334406" y="3908860"/>
              <a:ext cx="652741" cy="70886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05"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49344"/>
            <a:stretch>
              <a:fillRect/>
            </a:stretch>
          </p:blipFill>
          <p:spPr bwMode="auto">
            <a:xfrm flipH="1">
              <a:off x="6956466" y="3200533"/>
              <a:ext cx="330654" cy="708860"/>
            </a:xfrm>
            <a:prstGeom prst="rect">
              <a:avLst/>
            </a:prstGeom>
            <a:noFill/>
            <a:ln w="9525">
              <a:noFill/>
              <a:miter lim="800000"/>
              <a:headEnd/>
              <a:tailEnd/>
            </a:ln>
            <a:effectLst/>
          </p:spPr>
        </p:pic>
        <p:grpSp>
          <p:nvGrpSpPr>
            <p:cNvPr id="13" name="Group 54"/>
            <p:cNvGrpSpPr>
              <a:grpSpLocks noChangeAspect="1"/>
            </p:cNvGrpSpPr>
            <p:nvPr/>
          </p:nvGrpSpPr>
          <p:grpSpPr>
            <a:xfrm>
              <a:off x="7214136" y="1783080"/>
              <a:ext cx="322088" cy="708860"/>
              <a:chOff x="1295400" y="1447800"/>
              <a:chExt cx="381000" cy="838515"/>
            </a:xfrm>
            <a:effectLst/>
          </p:grpSpPr>
          <p:pic>
            <p:nvPicPr>
              <p:cNvPr id="210"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flipH="1">
                <a:off x="1295400" y="1447800"/>
                <a:ext cx="228600" cy="838515"/>
              </a:xfrm>
              <a:prstGeom prst="rect">
                <a:avLst/>
              </a:prstGeom>
              <a:noFill/>
              <a:ln w="9525">
                <a:noFill/>
                <a:miter lim="800000"/>
                <a:headEnd/>
                <a:tailEnd/>
              </a:ln>
            </p:spPr>
          </p:pic>
          <p:pic>
            <p:nvPicPr>
              <p:cNvPr id="211"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a:off x="1447800" y="1447800"/>
                <a:ext cx="228600" cy="838515"/>
              </a:xfrm>
              <a:prstGeom prst="rect">
                <a:avLst/>
              </a:prstGeom>
              <a:noFill/>
              <a:ln w="9525">
                <a:noFill/>
                <a:miter lim="800000"/>
                <a:headEnd/>
                <a:tailEnd/>
              </a:ln>
            </p:spPr>
          </p:pic>
        </p:grpSp>
        <p:grpSp>
          <p:nvGrpSpPr>
            <p:cNvPr id="14" name="Group 55"/>
            <p:cNvGrpSpPr>
              <a:grpSpLocks noChangeAspect="1"/>
            </p:cNvGrpSpPr>
            <p:nvPr/>
          </p:nvGrpSpPr>
          <p:grpSpPr>
            <a:xfrm>
              <a:off x="6819065" y="3908860"/>
              <a:ext cx="322088" cy="708860"/>
              <a:chOff x="1295400" y="1447800"/>
              <a:chExt cx="381000" cy="838515"/>
            </a:xfrm>
            <a:effectLst/>
          </p:grpSpPr>
          <p:pic>
            <p:nvPicPr>
              <p:cNvPr id="208"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flipH="1">
                <a:off x="1295400" y="1447800"/>
                <a:ext cx="228600" cy="838515"/>
              </a:xfrm>
              <a:prstGeom prst="rect">
                <a:avLst/>
              </a:prstGeom>
              <a:noFill/>
              <a:ln w="9525">
                <a:noFill/>
                <a:miter lim="800000"/>
                <a:headEnd/>
                <a:tailEnd/>
              </a:ln>
            </p:spPr>
          </p:pic>
          <p:pic>
            <p:nvPicPr>
              <p:cNvPr id="209" name="Picture 11"/>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l="70394"/>
              <a:stretch>
                <a:fillRect/>
              </a:stretch>
            </p:blipFill>
            <p:spPr bwMode="auto">
              <a:xfrm>
                <a:off x="1447800" y="1447800"/>
                <a:ext cx="228600" cy="838515"/>
              </a:xfrm>
              <a:prstGeom prst="rect">
                <a:avLst/>
              </a:prstGeom>
              <a:noFill/>
              <a:ln w="9525">
                <a:noFill/>
                <a:miter lim="800000"/>
                <a:headEnd/>
                <a:tailEnd/>
              </a:ln>
            </p:spPr>
          </p:pic>
        </p:grpSp>
      </p:grpSp>
      <p:sp>
        <p:nvSpPr>
          <p:cNvPr id="212" name="TextBox 211"/>
          <p:cNvSpPr txBox="1"/>
          <p:nvPr/>
        </p:nvSpPr>
        <p:spPr>
          <a:xfrm>
            <a:off x="573623" y="1557189"/>
            <a:ext cx="1344832" cy="707886"/>
          </a:xfrm>
          <a:prstGeom prst="rect">
            <a:avLst/>
          </a:prstGeom>
          <a:noFill/>
        </p:spPr>
        <p:txBody>
          <a:bodyPr wrap="square" rtlCol="0">
            <a:spAutoFit/>
          </a:bodyPr>
          <a:lstStyle/>
          <a:p>
            <a:pPr algn="ctr"/>
            <a:r>
              <a:rPr lang="en-US" sz="4000" dirty="0" smtClean="0">
                <a:solidFill>
                  <a:srgbClr val="034F71"/>
                </a:solidFill>
                <a:effectLst>
                  <a:outerShdw blurRad="38100" dist="38100" dir="2700000" algn="tl">
                    <a:srgbClr val="000000">
                      <a:alpha val="43137"/>
                    </a:srgbClr>
                  </a:outerShdw>
                </a:effectLst>
                <a:latin typeface="Helvetica Neue"/>
              </a:rPr>
              <a:t>10…</a:t>
            </a:r>
            <a:endParaRPr lang="en-US" sz="4000" dirty="0">
              <a:solidFill>
                <a:srgbClr val="034F71"/>
              </a:solidFill>
              <a:effectLst>
                <a:outerShdw blurRad="38100" dist="38100" dir="2700000" algn="tl">
                  <a:srgbClr val="000000">
                    <a:alpha val="43137"/>
                  </a:srgbClr>
                </a:outerShdw>
              </a:effectLst>
              <a:latin typeface="Helvetica Neue"/>
            </a:endParaRPr>
          </a:p>
        </p:txBody>
      </p:sp>
      <p:sp>
        <p:nvSpPr>
          <p:cNvPr id="213" name="TextBox 212"/>
          <p:cNvSpPr txBox="1"/>
          <p:nvPr/>
        </p:nvSpPr>
        <p:spPr>
          <a:xfrm>
            <a:off x="2770831" y="1557189"/>
            <a:ext cx="1344832" cy="707886"/>
          </a:xfrm>
          <a:prstGeom prst="rect">
            <a:avLst/>
          </a:prstGeom>
          <a:noFill/>
        </p:spPr>
        <p:txBody>
          <a:bodyPr wrap="square" rtlCol="0">
            <a:spAutoFit/>
          </a:bodyPr>
          <a:lstStyle/>
          <a:p>
            <a:pPr algn="ctr"/>
            <a:r>
              <a:rPr lang="en-US" sz="4000" dirty="0" smtClean="0">
                <a:solidFill>
                  <a:srgbClr val="034F71"/>
                </a:solidFill>
                <a:effectLst>
                  <a:outerShdw blurRad="38100" dist="38100" dir="2700000" algn="tl">
                    <a:srgbClr val="000000">
                      <a:alpha val="43137"/>
                    </a:srgbClr>
                  </a:outerShdw>
                </a:effectLst>
                <a:latin typeface="Helvetica Neue"/>
              </a:rPr>
              <a:t>6…</a:t>
            </a:r>
            <a:endParaRPr lang="en-US" sz="4000" dirty="0">
              <a:solidFill>
                <a:srgbClr val="034F71"/>
              </a:solidFill>
              <a:effectLst>
                <a:outerShdw blurRad="38100" dist="38100" dir="2700000" algn="tl">
                  <a:srgbClr val="000000">
                    <a:alpha val="43137"/>
                  </a:srgbClr>
                </a:outerShdw>
              </a:effectLst>
              <a:latin typeface="Helvetica Neue"/>
            </a:endParaRPr>
          </a:p>
        </p:txBody>
      </p:sp>
      <p:sp>
        <p:nvSpPr>
          <p:cNvPr id="214" name="TextBox 213"/>
          <p:cNvSpPr txBox="1"/>
          <p:nvPr/>
        </p:nvSpPr>
        <p:spPr>
          <a:xfrm>
            <a:off x="4972680" y="1557189"/>
            <a:ext cx="1344832" cy="707886"/>
          </a:xfrm>
          <a:prstGeom prst="rect">
            <a:avLst/>
          </a:prstGeom>
          <a:noFill/>
        </p:spPr>
        <p:txBody>
          <a:bodyPr wrap="square" rtlCol="0">
            <a:spAutoFit/>
          </a:bodyPr>
          <a:lstStyle/>
          <a:p>
            <a:pPr algn="ctr"/>
            <a:r>
              <a:rPr lang="en-US" sz="4000" dirty="0" smtClean="0">
                <a:solidFill>
                  <a:srgbClr val="034F71"/>
                </a:solidFill>
                <a:effectLst>
                  <a:outerShdw blurRad="38100" dist="38100" dir="2700000" algn="tl">
                    <a:srgbClr val="000000">
                      <a:alpha val="43137"/>
                    </a:srgbClr>
                  </a:outerShdw>
                </a:effectLst>
                <a:latin typeface="Helvetica Neue"/>
              </a:rPr>
              <a:t>3…</a:t>
            </a:r>
            <a:endParaRPr lang="en-US" sz="4000" dirty="0">
              <a:solidFill>
                <a:srgbClr val="034F71"/>
              </a:solidFill>
              <a:effectLst>
                <a:outerShdw blurRad="38100" dist="38100" dir="2700000" algn="tl">
                  <a:srgbClr val="000000">
                    <a:alpha val="43137"/>
                  </a:srgbClr>
                </a:outerShdw>
              </a:effectLst>
              <a:latin typeface="Helvetica Neue"/>
            </a:endParaRPr>
          </a:p>
        </p:txBody>
      </p:sp>
      <p:sp>
        <p:nvSpPr>
          <p:cNvPr id="215" name="TextBox 214"/>
          <p:cNvSpPr txBox="1"/>
          <p:nvPr/>
        </p:nvSpPr>
        <p:spPr>
          <a:xfrm>
            <a:off x="7159958" y="1557189"/>
            <a:ext cx="1344832" cy="707886"/>
          </a:xfrm>
          <a:prstGeom prst="rect">
            <a:avLst/>
          </a:prstGeom>
          <a:noFill/>
        </p:spPr>
        <p:txBody>
          <a:bodyPr wrap="square" rtlCol="0">
            <a:spAutoFit/>
          </a:bodyPr>
          <a:lstStyle/>
          <a:p>
            <a:pPr algn="ctr"/>
            <a:r>
              <a:rPr lang="en-US" sz="4000" dirty="0" smtClean="0">
                <a:solidFill>
                  <a:srgbClr val="034F71"/>
                </a:solidFill>
                <a:effectLst>
                  <a:outerShdw blurRad="38100" dist="38100" dir="2700000" algn="tl">
                    <a:srgbClr val="000000">
                      <a:alpha val="43137"/>
                    </a:srgbClr>
                  </a:outerShdw>
                </a:effectLst>
                <a:latin typeface="Helvetica Neue"/>
              </a:rPr>
              <a:t>2…</a:t>
            </a:r>
            <a:endParaRPr lang="en-US" sz="4000" dirty="0">
              <a:solidFill>
                <a:srgbClr val="034F71"/>
              </a:solidFill>
              <a:effectLst>
                <a:outerShdw blurRad="38100" dist="38100" dir="2700000" algn="tl">
                  <a:srgbClr val="000000">
                    <a:alpha val="43137"/>
                  </a:srgbClr>
                </a:outerShdw>
              </a:effectLst>
              <a:latin typeface="Helvetica Neue"/>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74487" y="1365448"/>
            <a:ext cx="1988675" cy="307777"/>
          </a:xfrm>
          <a:prstGeom prst="rect">
            <a:avLst/>
          </a:prstGeom>
          <a:noFill/>
        </p:spPr>
        <p:txBody>
          <a:bodyPr wrap="square" rtlCol="0">
            <a:spAutoFit/>
          </a:bodyPr>
          <a:lstStyle/>
          <a:p>
            <a:pPr algn="ctr"/>
            <a:r>
              <a:rPr lang="en-US" sz="1400" b="1" dirty="0" smtClean="0">
                <a:latin typeface="Helvetica Neue"/>
              </a:rPr>
              <a:t>Population over 25...</a:t>
            </a:r>
            <a:endParaRPr lang="en-US" sz="1400" b="1" dirty="0">
              <a:latin typeface="Helvetica Neue"/>
            </a:endParaRPr>
          </a:p>
        </p:txBody>
      </p:sp>
      <p:sp>
        <p:nvSpPr>
          <p:cNvPr id="7" name="TextBox 6"/>
          <p:cNvSpPr txBox="1"/>
          <p:nvPr/>
        </p:nvSpPr>
        <p:spPr>
          <a:xfrm>
            <a:off x="461631" y="1741272"/>
            <a:ext cx="1814844" cy="430887"/>
          </a:xfrm>
          <a:prstGeom prst="rect">
            <a:avLst/>
          </a:prstGeom>
          <a:noFill/>
        </p:spPr>
        <p:txBody>
          <a:bodyPr wrap="square" rtlCol="0">
            <a:spAutoFit/>
          </a:bodyPr>
          <a:lstStyle/>
          <a:p>
            <a:pPr algn="ctr"/>
            <a:r>
              <a:rPr lang="en-US" sz="1100" b="1" dirty="0" smtClean="0">
                <a:latin typeface="+mj-lt"/>
              </a:rPr>
              <a:t>…with less than a </a:t>
            </a:r>
            <a:br>
              <a:rPr lang="en-US" sz="1100" b="1" dirty="0" smtClean="0">
                <a:latin typeface="+mj-lt"/>
              </a:rPr>
            </a:br>
            <a:r>
              <a:rPr lang="en-US" sz="1100" b="1" dirty="0" smtClean="0">
                <a:latin typeface="+mj-lt"/>
              </a:rPr>
              <a:t>High School degree</a:t>
            </a:r>
            <a:endParaRPr lang="en-US" sz="1100" b="1" dirty="0">
              <a:latin typeface="+mj-lt"/>
            </a:endParaRPr>
          </a:p>
        </p:txBody>
      </p:sp>
      <p:sp>
        <p:nvSpPr>
          <p:cNvPr id="8" name="TextBox 7"/>
          <p:cNvSpPr txBox="1"/>
          <p:nvPr/>
        </p:nvSpPr>
        <p:spPr>
          <a:xfrm>
            <a:off x="5872600" y="1741272"/>
            <a:ext cx="3099950" cy="430887"/>
          </a:xfrm>
          <a:prstGeom prst="rect">
            <a:avLst/>
          </a:prstGeom>
          <a:noFill/>
        </p:spPr>
        <p:txBody>
          <a:bodyPr wrap="square" rtlCol="0">
            <a:spAutoFit/>
          </a:bodyPr>
          <a:lstStyle/>
          <a:p>
            <a:pPr algn="ctr"/>
            <a:r>
              <a:rPr lang="en-US" sz="1100" b="1" dirty="0" smtClean="0">
                <a:latin typeface="+mj-lt"/>
              </a:rPr>
              <a:t>…with a Bachelor’s degree, </a:t>
            </a:r>
            <a:br>
              <a:rPr lang="en-US" sz="1100" b="1" dirty="0" smtClean="0">
                <a:latin typeface="+mj-lt"/>
              </a:rPr>
            </a:br>
            <a:r>
              <a:rPr lang="en-US" sz="1100" b="1" dirty="0" smtClean="0">
                <a:latin typeface="+mj-lt"/>
              </a:rPr>
              <a:t>or higher</a:t>
            </a:r>
            <a:endParaRPr lang="en-US" sz="1100" b="1" dirty="0">
              <a:latin typeface="+mj-lt"/>
            </a:endParaRPr>
          </a:p>
        </p:txBody>
      </p:sp>
      <p:sp>
        <p:nvSpPr>
          <p:cNvPr id="14" name="TextBox 13"/>
          <p:cNvSpPr txBox="1"/>
          <p:nvPr/>
        </p:nvSpPr>
        <p:spPr>
          <a:xfrm>
            <a:off x="2456928" y="1741272"/>
            <a:ext cx="3555276" cy="430887"/>
          </a:xfrm>
          <a:prstGeom prst="rect">
            <a:avLst/>
          </a:prstGeom>
          <a:noFill/>
        </p:spPr>
        <p:txBody>
          <a:bodyPr wrap="square" rtlCol="0">
            <a:spAutoFit/>
          </a:bodyPr>
          <a:lstStyle/>
          <a:p>
            <a:pPr algn="ctr"/>
            <a:r>
              <a:rPr lang="en-US" sz="1100" b="1" dirty="0" smtClean="0">
                <a:latin typeface="+mj-lt"/>
              </a:rPr>
              <a:t>…with HS, Associate’s degree, </a:t>
            </a:r>
            <a:br>
              <a:rPr lang="en-US" sz="1100" b="1" dirty="0" smtClean="0">
                <a:latin typeface="+mj-lt"/>
              </a:rPr>
            </a:br>
            <a:r>
              <a:rPr lang="en-US" sz="1100" b="1" dirty="0" smtClean="0">
                <a:latin typeface="+mj-lt"/>
              </a:rPr>
              <a:t>or some college</a:t>
            </a:r>
            <a:endParaRPr lang="en-US" sz="1100" b="1" dirty="0">
              <a:latin typeface="+mj-lt"/>
            </a:endParaRPr>
          </a:p>
        </p:txBody>
      </p:sp>
      <p:sp>
        <p:nvSpPr>
          <p:cNvPr id="23" name="Title 22"/>
          <p:cNvSpPr>
            <a:spLocks noGrp="1"/>
          </p:cNvSpPr>
          <p:nvPr>
            <p:ph type="title"/>
          </p:nvPr>
        </p:nvSpPr>
        <p:spPr/>
        <p:txBody>
          <a:bodyPr/>
          <a:lstStyle/>
          <a:p>
            <a:r>
              <a:rPr lang="en-US" sz="3200" dirty="0" smtClean="0">
                <a:latin typeface="Arial" charset="0"/>
                <a:cs typeface="Arial" charset="0"/>
              </a:rPr>
              <a:t>Challenge:  Workforce Skills</a:t>
            </a:r>
            <a:r>
              <a:rPr lang="en-US" sz="3600" dirty="0" smtClean="0">
                <a:latin typeface="Arial" charset="0"/>
                <a:cs typeface="Arial" charset="0"/>
              </a:rPr>
              <a:t/>
            </a:r>
            <a:br>
              <a:rPr lang="en-US" sz="3600" dirty="0" smtClean="0">
                <a:latin typeface="Arial" charset="0"/>
                <a:cs typeface="Arial" charset="0"/>
              </a:rPr>
            </a:br>
            <a:r>
              <a:rPr lang="en-US" dirty="0" smtClean="0">
                <a:latin typeface="Arial" charset="0"/>
                <a:cs typeface="Arial" charset="0"/>
              </a:rPr>
              <a:t>Educational Attainment 2006-2010</a:t>
            </a:r>
            <a:endParaRPr lang="en-US" sz="3200" dirty="0"/>
          </a:p>
        </p:txBody>
      </p:sp>
      <p:grpSp>
        <p:nvGrpSpPr>
          <p:cNvPr id="58" name="Group 57"/>
          <p:cNvGrpSpPr/>
          <p:nvPr/>
        </p:nvGrpSpPr>
        <p:grpSpPr>
          <a:xfrm>
            <a:off x="554038" y="3433462"/>
            <a:ext cx="7894638" cy="476243"/>
            <a:chOff x="468773" y="3747787"/>
            <a:chExt cx="8229600" cy="476243"/>
          </a:xfrm>
        </p:grpSpPr>
        <p:sp>
          <p:nvSpPr>
            <p:cNvPr id="46" name="Rectangle 45"/>
            <p:cNvSpPr/>
            <p:nvPr/>
          </p:nvSpPr>
          <p:spPr>
            <a:xfrm rot="5400000">
              <a:off x="940265" y="3276296"/>
              <a:ext cx="476242" cy="1419225"/>
            </a:xfrm>
            <a:prstGeom prst="rect">
              <a:avLst/>
            </a:prstGeom>
            <a:gradFill flip="none" rotWithShape="1">
              <a:gsLst>
                <a:gs pos="0">
                  <a:srgbClr val="9BBB59">
                    <a:lumMod val="50000"/>
                  </a:srgbClr>
                </a:gs>
                <a:gs pos="100000">
                  <a:srgbClr val="9BBB59"/>
                </a:gs>
              </a:gsLst>
              <a:lin ang="5400000" scaled="1"/>
              <a:tileRect/>
            </a:gradFill>
            <a:ln w="9525" cap="flat" cmpd="sng" algn="ctr">
              <a:noFill/>
              <a:prstDash val="solid"/>
            </a:ln>
            <a:effectLst>
              <a:outerShdw blurRad="40000" dist="23000" dir="5400000" rotWithShape="0">
                <a:srgbClr val="000000">
                  <a:alpha val="35000"/>
                </a:srgbClr>
              </a:outerShdw>
            </a:effectLst>
          </p:spPr>
          <p:txBody>
            <a:bodyPr vert="vert270"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15%</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47" name="Rectangle 46"/>
            <p:cNvSpPr/>
            <p:nvPr/>
          </p:nvSpPr>
          <p:spPr>
            <a:xfrm rot="16200000">
              <a:off x="4077730" y="1558055"/>
              <a:ext cx="476239" cy="4855704"/>
            </a:xfrm>
            <a:prstGeom prst="rect">
              <a:avLst/>
            </a:prstGeom>
            <a:gradFill flip="none" rotWithShape="1">
              <a:gsLst>
                <a:gs pos="0">
                  <a:srgbClr val="9BBB59">
                    <a:lumMod val="50000"/>
                  </a:srgbClr>
                </a:gs>
                <a:gs pos="100000">
                  <a:srgbClr val="9BBB59"/>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vert"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			59%</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48" name="Rectangle 47"/>
            <p:cNvSpPr/>
            <p:nvPr/>
          </p:nvSpPr>
          <p:spPr>
            <a:xfrm rot="16200000">
              <a:off x="7482917" y="3008571"/>
              <a:ext cx="476239" cy="1954673"/>
            </a:xfrm>
            <a:prstGeom prst="rect">
              <a:avLst/>
            </a:prstGeom>
            <a:gradFill flip="none" rotWithShape="1">
              <a:gsLst>
                <a:gs pos="0">
                  <a:srgbClr val="9BBB59">
                    <a:lumMod val="50000"/>
                  </a:srgbClr>
                </a:gs>
                <a:gs pos="100000">
                  <a:srgbClr val="9BBB59"/>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vert"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26%</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grpSp>
      <p:grpSp>
        <p:nvGrpSpPr>
          <p:cNvPr id="59" name="Group 58"/>
          <p:cNvGrpSpPr/>
          <p:nvPr/>
        </p:nvGrpSpPr>
        <p:grpSpPr>
          <a:xfrm>
            <a:off x="554038" y="4481557"/>
            <a:ext cx="7894637" cy="476243"/>
            <a:chOff x="468774" y="4795882"/>
            <a:chExt cx="8229600" cy="476243"/>
          </a:xfrm>
        </p:grpSpPr>
        <p:sp>
          <p:nvSpPr>
            <p:cNvPr id="49" name="Rectangle 48"/>
            <p:cNvSpPr/>
            <p:nvPr/>
          </p:nvSpPr>
          <p:spPr>
            <a:xfrm rot="5400000">
              <a:off x="940266" y="4324391"/>
              <a:ext cx="476242" cy="1419225"/>
            </a:xfrm>
            <a:prstGeom prst="rect">
              <a:avLst/>
            </a:prstGeom>
            <a:gradFill flip="none" rotWithShape="1">
              <a:gsLst>
                <a:gs pos="0">
                  <a:srgbClr val="18414C"/>
                </a:gs>
                <a:gs pos="100000">
                  <a:srgbClr val="03648F"/>
                </a:gs>
              </a:gsLst>
              <a:lin ang="5400000" scaled="1"/>
              <a:tileRect/>
            </a:gradFill>
            <a:ln w="9525" cap="flat" cmpd="sng" algn="ctr">
              <a:noFill/>
              <a:prstDash val="solid"/>
            </a:ln>
            <a:effectLst>
              <a:outerShdw blurRad="40000" dist="23000" dir="5400000" rotWithShape="0">
                <a:srgbClr val="000000">
                  <a:alpha val="35000"/>
                </a:srgbClr>
              </a:outerShdw>
            </a:effectLst>
          </p:spPr>
          <p:txBody>
            <a:bodyPr vert="vert270"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15%</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50" name="Rectangle 49"/>
            <p:cNvSpPr/>
            <p:nvPr/>
          </p:nvSpPr>
          <p:spPr>
            <a:xfrm rot="16200000">
              <a:off x="3934855" y="2749026"/>
              <a:ext cx="476239" cy="4569952"/>
            </a:xfrm>
            <a:prstGeom prst="rect">
              <a:avLst/>
            </a:prstGeom>
            <a:gradFill flip="none" rotWithShape="1">
              <a:gsLst>
                <a:gs pos="0">
                  <a:srgbClr val="18414C"/>
                </a:gs>
                <a:gs pos="100000">
                  <a:srgbClr val="03648F"/>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vert"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			57%</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51" name="Rectangle 50"/>
            <p:cNvSpPr/>
            <p:nvPr/>
          </p:nvSpPr>
          <p:spPr>
            <a:xfrm rot="16200000">
              <a:off x="7340042" y="3913790"/>
              <a:ext cx="476239" cy="2240424"/>
            </a:xfrm>
            <a:prstGeom prst="rect">
              <a:avLst/>
            </a:prstGeom>
            <a:gradFill flip="none" rotWithShape="1">
              <a:gsLst>
                <a:gs pos="0">
                  <a:srgbClr val="18414C"/>
                </a:gs>
                <a:gs pos="100000">
                  <a:srgbClr val="03648F"/>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vert"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28%</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grpSp>
      <p:sp>
        <p:nvSpPr>
          <p:cNvPr id="53" name="Rectangle 52"/>
          <p:cNvSpPr/>
          <p:nvPr/>
        </p:nvSpPr>
        <p:spPr>
          <a:xfrm>
            <a:off x="3622091" y="2874781"/>
            <a:ext cx="1893467"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1F497D">
                    <a:lumMod val="60000"/>
                    <a:lumOff val="40000"/>
                  </a:srgbClr>
                </a:solidFill>
                <a:effectLst/>
                <a:uLnTx/>
                <a:uFillTx/>
                <a:latin typeface="+mj-lt"/>
              </a:rPr>
              <a:t>Southeast Florida Region</a:t>
            </a:r>
            <a:endParaRPr kumimoji="0" lang="en-US" sz="1400" b="0" i="0" u="none" strike="noStrike" kern="0" cap="none" spc="0" normalizeH="0" baseline="0" noProof="0" dirty="0">
              <a:ln>
                <a:noFill/>
              </a:ln>
              <a:solidFill>
                <a:srgbClr val="1F497D">
                  <a:lumMod val="60000"/>
                  <a:lumOff val="40000"/>
                </a:srgbClr>
              </a:solidFill>
              <a:effectLst/>
              <a:uLnTx/>
              <a:uFillTx/>
              <a:latin typeface="+mj-lt"/>
            </a:endParaRPr>
          </a:p>
        </p:txBody>
      </p:sp>
      <p:sp>
        <p:nvSpPr>
          <p:cNvPr id="54" name="Rectangle 53"/>
          <p:cNvSpPr/>
          <p:nvPr/>
        </p:nvSpPr>
        <p:spPr>
          <a:xfrm>
            <a:off x="4240707" y="3939640"/>
            <a:ext cx="654346" cy="261610"/>
          </a:xfrm>
          <a:prstGeom prst="rect">
            <a:avLst/>
          </a:prstGeom>
        </p:spPr>
        <p:txBody>
          <a:bodyPr wrap="none">
            <a:spAutoFit/>
          </a:bodyPr>
          <a:lstStyle/>
          <a:p>
            <a:r>
              <a:rPr lang="en-US" sz="1100" b="1" dirty="0" smtClean="0">
                <a:solidFill>
                  <a:srgbClr val="425222"/>
                </a:solidFill>
                <a:latin typeface="+mj-lt"/>
              </a:rPr>
              <a:t>Florida</a:t>
            </a:r>
            <a:endParaRPr lang="en-US" sz="1400" dirty="0">
              <a:solidFill>
                <a:srgbClr val="425222"/>
              </a:solidFill>
              <a:latin typeface="+mj-lt"/>
            </a:endParaRPr>
          </a:p>
        </p:txBody>
      </p:sp>
      <p:sp>
        <p:nvSpPr>
          <p:cNvPr id="55" name="Rectangle 54"/>
          <p:cNvSpPr/>
          <p:nvPr/>
        </p:nvSpPr>
        <p:spPr>
          <a:xfrm>
            <a:off x="4022117" y="4970224"/>
            <a:ext cx="1085554"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4BACC6">
                    <a:lumMod val="50000"/>
                  </a:srgbClr>
                </a:solidFill>
                <a:effectLst/>
                <a:uLnTx/>
                <a:uFillTx/>
                <a:latin typeface="+mj-lt"/>
              </a:rPr>
              <a:t>United States</a:t>
            </a:r>
            <a:endParaRPr kumimoji="0" lang="en-US" sz="1400" b="0" i="0" u="none" strike="noStrike" kern="0" cap="none" spc="0" normalizeH="0" baseline="0" noProof="0" dirty="0">
              <a:ln>
                <a:noFill/>
              </a:ln>
              <a:solidFill>
                <a:srgbClr val="4BACC6">
                  <a:lumMod val="50000"/>
                </a:srgbClr>
              </a:solidFill>
              <a:effectLst/>
              <a:uLnTx/>
              <a:uFillTx/>
              <a:latin typeface="+mj-lt"/>
            </a:endParaRPr>
          </a:p>
        </p:txBody>
      </p:sp>
      <p:sp>
        <p:nvSpPr>
          <p:cNvPr id="56" name="TextBox 55"/>
          <p:cNvSpPr txBox="1"/>
          <p:nvPr/>
        </p:nvSpPr>
        <p:spPr>
          <a:xfrm>
            <a:off x="500248" y="5870478"/>
            <a:ext cx="6531293" cy="246221"/>
          </a:xfrm>
          <a:prstGeom prst="rect">
            <a:avLst/>
          </a:prstGeom>
          <a:noFill/>
        </p:spPr>
        <p:txBody>
          <a:bodyPr wrap="square" rtlCol="0">
            <a:spAutoFit/>
          </a:bodyPr>
          <a:lstStyle/>
          <a:p>
            <a:pPr>
              <a:spcBef>
                <a:spcPct val="50000"/>
              </a:spcBef>
            </a:pPr>
            <a:r>
              <a:rPr lang="en-US" sz="1000" b="0" dirty="0" smtClean="0">
                <a:latin typeface="+mj-lt"/>
              </a:rPr>
              <a:t>Source:  U.S. Census Bureau, American Community Survey 2006-2010 five-year estimates.</a:t>
            </a:r>
          </a:p>
        </p:txBody>
      </p:sp>
      <p:grpSp>
        <p:nvGrpSpPr>
          <p:cNvPr id="57" name="Group 56"/>
          <p:cNvGrpSpPr/>
          <p:nvPr/>
        </p:nvGrpSpPr>
        <p:grpSpPr>
          <a:xfrm>
            <a:off x="554038" y="2385366"/>
            <a:ext cx="7894637" cy="476244"/>
            <a:chOff x="457200" y="2699691"/>
            <a:chExt cx="8229600" cy="476244"/>
          </a:xfrm>
        </p:grpSpPr>
        <p:sp>
          <p:nvSpPr>
            <p:cNvPr id="44" name="Rectangle 43"/>
            <p:cNvSpPr/>
            <p:nvPr/>
          </p:nvSpPr>
          <p:spPr>
            <a:xfrm rot="16200000">
              <a:off x="3997332" y="697850"/>
              <a:ext cx="476239" cy="4479922"/>
            </a:xfrm>
            <a:prstGeom prst="rect">
              <a:avLst/>
            </a:prstGeom>
            <a:gradFill flip="none" rotWithShape="1">
              <a:gsLst>
                <a:gs pos="0">
                  <a:srgbClr val="1F497D">
                    <a:lumMod val="60000"/>
                    <a:lumOff val="40000"/>
                  </a:srgbClr>
                </a:gs>
                <a:gs pos="100000">
                  <a:srgbClr val="1F497D">
                    <a:lumMod val="20000"/>
                    <a:lumOff val="80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vert"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			55%</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45" name="Rectangle 44"/>
            <p:cNvSpPr/>
            <p:nvPr/>
          </p:nvSpPr>
          <p:spPr>
            <a:xfrm rot="16200000">
              <a:off x="7338224" y="1827356"/>
              <a:ext cx="476239" cy="2220912"/>
            </a:xfrm>
            <a:prstGeom prst="rect">
              <a:avLst/>
            </a:prstGeom>
            <a:gradFill flip="none" rotWithShape="1">
              <a:gsLst>
                <a:gs pos="0">
                  <a:srgbClr val="1F497D">
                    <a:lumMod val="60000"/>
                    <a:lumOff val="40000"/>
                  </a:srgbClr>
                </a:gs>
                <a:gs pos="100000">
                  <a:srgbClr val="1F497D">
                    <a:lumMod val="20000"/>
                    <a:lumOff val="80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vert"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28%</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43" name="Rectangle 42"/>
            <p:cNvSpPr/>
            <p:nvPr/>
          </p:nvSpPr>
          <p:spPr>
            <a:xfrm rot="5400000">
              <a:off x="988769" y="2168124"/>
              <a:ext cx="476242" cy="1539379"/>
            </a:xfrm>
            <a:prstGeom prst="rect">
              <a:avLst/>
            </a:prstGeom>
            <a:gradFill flip="none" rotWithShape="1">
              <a:gsLst>
                <a:gs pos="0">
                  <a:srgbClr val="1F497D">
                    <a:lumMod val="60000"/>
                    <a:lumOff val="40000"/>
                  </a:srgbClr>
                </a:gs>
                <a:gs pos="100000">
                  <a:srgbClr val="1F497D">
                    <a:lumMod val="20000"/>
                    <a:lumOff val="80000"/>
                  </a:srgbClr>
                </a:gs>
              </a:gsLst>
              <a:lin ang="5400000" scaled="1"/>
              <a:tileRect/>
            </a:gradFill>
            <a:ln w="9525" cap="flat" cmpd="sng" algn="ctr">
              <a:noFill/>
              <a:prstDash val="solid"/>
            </a:ln>
            <a:effectLst>
              <a:outerShdw blurRad="40000" dist="23000" dir="5400000" rotWithShape="0">
                <a:srgbClr val="000000">
                  <a:alpha val="35000"/>
                </a:srgbClr>
              </a:outerShdw>
            </a:effectLst>
          </p:spPr>
          <p:txBody>
            <a:bodyPr vert="vert270" rtlCol="0" anchor="ctr"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mj-lt"/>
                  <a:ea typeface="+mn-ea"/>
                  <a:cs typeface="+mn-cs"/>
                </a:rPr>
                <a:t>17%</a:t>
              </a:r>
              <a:endParaRPr kumimoji="0" lang="en-US" sz="1100" b="1" i="0" u="none" strike="noStrike" kern="0" cap="none" spc="0" normalizeH="0" baseline="0" noProof="0" dirty="0">
                <a:ln>
                  <a:noFill/>
                </a:ln>
                <a:solidFill>
                  <a:sysClr val="window" lastClr="FFFFFF"/>
                </a:solidFill>
                <a:effectLst/>
                <a:uLnTx/>
                <a:uFillTx/>
                <a:latin typeface="+mj-lt"/>
                <a:ea typeface="+mn-ea"/>
                <a:cs typeface="+mn-cs"/>
              </a:endParaRPr>
            </a:p>
          </p:txBody>
        </p:sp>
      </p:grpSp>
      <p:sp>
        <p:nvSpPr>
          <p:cNvPr id="24" name="Slide Number Placeholder 3"/>
          <p:cNvSpPr>
            <a:spLocks noGrp="1"/>
          </p:cNvSpPr>
          <p:nvPr>
            <p:ph type="sldNum" sz="quarter" idx="12"/>
          </p:nvPr>
        </p:nvSpPr>
        <p:spPr bwMode="auto">
          <a:xfrm>
            <a:off x="371856" y="6322187"/>
            <a:ext cx="664464" cy="365125"/>
          </a:xfrm>
          <a:noFill/>
          <a:ln>
            <a:miter lim="800000"/>
            <a:headEnd/>
            <a:tailEnd/>
          </a:ln>
        </p:spPr>
        <p:txBody>
          <a:bodyPr wrap="square" numCol="1" anchorCtr="0" compatLnSpc="1">
            <a:prstTxWarp prst="textNoShape">
              <a:avLst/>
            </a:prstTxWarp>
          </a:bodyPr>
          <a:lstStyle/>
          <a:p>
            <a:fld id="{F6D018EF-4261-44A8-AEDC-8D0F57FD43F7}"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3179364" y="1238250"/>
            <a:ext cx="2855877" cy="5198626"/>
            <a:chOff x="828675" y="1089779"/>
            <a:chExt cx="2855877" cy="5198626"/>
          </a:xfrm>
          <a:effectLst>
            <a:outerShdw blurRad="50800" dist="38100" dir="2700000" algn="tl" rotWithShape="0">
              <a:prstClr val="black">
                <a:alpha val="40000"/>
              </a:prstClr>
            </a:outerShdw>
          </a:effectLst>
        </p:grpSpPr>
        <p:sp>
          <p:nvSpPr>
            <p:cNvPr id="9" name="Rectangle 8"/>
            <p:cNvSpPr/>
            <p:nvPr/>
          </p:nvSpPr>
          <p:spPr>
            <a:xfrm>
              <a:off x="828675" y="1089780"/>
              <a:ext cx="2855877" cy="762822"/>
            </a:xfrm>
            <a:prstGeom prst="rect">
              <a:avLst/>
            </a:prstGeom>
            <a:gradFill flip="none" rotWithShape="1">
              <a:gsLst>
                <a:gs pos="0">
                  <a:srgbClr val="02405C"/>
                </a:gs>
                <a:gs pos="100000">
                  <a:srgbClr val="03648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78946" y="1089779"/>
              <a:ext cx="755335" cy="400110"/>
            </a:xfrm>
            <a:prstGeom prst="rect">
              <a:avLst/>
            </a:prstGeom>
            <a:noFill/>
          </p:spPr>
          <p:txBody>
            <a:bodyPr wrap="none" rtlCol="0">
              <a:spAutoFit/>
            </a:bodyPr>
            <a:lstStyle/>
            <a:p>
              <a:pPr algn="ctr"/>
              <a:r>
                <a:rPr lang="en-US" b="1" dirty="0" smtClean="0">
                  <a:solidFill>
                    <a:schemeClr val="bg2"/>
                  </a:solidFill>
                  <a:effectLst>
                    <a:outerShdw blurRad="38100" dist="38100" dir="2700000" algn="tl">
                      <a:srgbClr val="000000">
                        <a:alpha val="43137"/>
                      </a:srgbClr>
                    </a:outerShdw>
                  </a:effectLst>
                </a:rPr>
                <a:t>1960</a:t>
              </a:r>
              <a:endParaRPr lang="en-US" b="1" dirty="0">
                <a:solidFill>
                  <a:schemeClr val="bg2"/>
                </a:solidFill>
                <a:effectLst>
                  <a:outerShdw blurRad="38100" dist="38100" dir="2700000" algn="tl">
                    <a:srgbClr val="000000">
                      <a:alpha val="43137"/>
                    </a:srgbClr>
                  </a:outerShdw>
                </a:effectLst>
              </a:endParaRPr>
            </a:p>
          </p:txBody>
        </p:sp>
        <p:pic>
          <p:nvPicPr>
            <p:cNvPr id="7" name="Picture 6" descr="Statewide_1959_5.jpg"/>
            <p:cNvPicPr>
              <a:picLocks noChangeAspect="1"/>
            </p:cNvPicPr>
            <p:nvPr/>
          </p:nvPicPr>
          <p:blipFill>
            <a:blip r:embed="rId2" cstate="email"/>
            <a:srcRect/>
            <a:stretch>
              <a:fillRect/>
            </a:stretch>
          </p:blipFill>
          <p:spPr>
            <a:xfrm>
              <a:off x="828675" y="1433501"/>
              <a:ext cx="2855877" cy="4854904"/>
            </a:xfrm>
            <a:prstGeom prst="rect">
              <a:avLst/>
            </a:prstGeom>
            <a:ln>
              <a:noFill/>
            </a:ln>
            <a:effectLst>
              <a:outerShdw blurRad="292100" dist="139700" dir="2700000" algn="tl" rotWithShape="0">
                <a:srgbClr val="333333">
                  <a:alpha val="65000"/>
                </a:srgbClr>
              </a:outerShdw>
            </a:effectLst>
          </p:spPr>
        </p:pic>
      </p:grpSp>
      <p:grpSp>
        <p:nvGrpSpPr>
          <p:cNvPr id="3" name="Group 12"/>
          <p:cNvGrpSpPr/>
          <p:nvPr/>
        </p:nvGrpSpPr>
        <p:grpSpPr>
          <a:xfrm>
            <a:off x="3179061" y="1238250"/>
            <a:ext cx="2856180" cy="5196721"/>
            <a:chOff x="438531" y="1089779"/>
            <a:chExt cx="2856180" cy="5196721"/>
          </a:xfrm>
          <a:effectLst>
            <a:outerShdw blurRad="50800" dist="38100" dir="2700000" algn="tl" rotWithShape="0">
              <a:prstClr val="black">
                <a:alpha val="40000"/>
              </a:prstClr>
            </a:outerShdw>
          </a:effectLst>
        </p:grpSpPr>
        <p:sp>
          <p:nvSpPr>
            <p:cNvPr id="8" name="Rectangle 7"/>
            <p:cNvSpPr/>
            <p:nvPr/>
          </p:nvSpPr>
          <p:spPr>
            <a:xfrm>
              <a:off x="438531" y="1089780"/>
              <a:ext cx="2855877" cy="762822"/>
            </a:xfrm>
            <a:prstGeom prst="rect">
              <a:avLst/>
            </a:prstGeom>
            <a:gradFill flip="none" rotWithShape="1">
              <a:gsLst>
                <a:gs pos="0">
                  <a:srgbClr val="02405C"/>
                </a:gs>
                <a:gs pos="100000">
                  <a:srgbClr val="03648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tatewide_1969_5.jpg"/>
            <p:cNvPicPr>
              <a:picLocks noChangeAspect="1"/>
            </p:cNvPicPr>
            <p:nvPr/>
          </p:nvPicPr>
          <p:blipFill>
            <a:blip r:embed="rId3" cstate="email"/>
            <a:srcRect/>
            <a:stretch>
              <a:fillRect/>
            </a:stretch>
          </p:blipFill>
          <p:spPr>
            <a:xfrm>
              <a:off x="438531" y="1431036"/>
              <a:ext cx="2856180" cy="4855464"/>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488803" y="1089779"/>
              <a:ext cx="755335" cy="400110"/>
            </a:xfrm>
            <a:prstGeom prst="rect">
              <a:avLst/>
            </a:prstGeom>
            <a:noFill/>
          </p:spPr>
          <p:txBody>
            <a:bodyPr wrap="none" rtlCol="0">
              <a:spAutoFit/>
            </a:bodyPr>
            <a:lstStyle/>
            <a:p>
              <a:pPr algn="ctr"/>
              <a:r>
                <a:rPr lang="en-US" b="1" dirty="0" smtClean="0">
                  <a:solidFill>
                    <a:schemeClr val="bg2"/>
                  </a:solidFill>
                  <a:effectLst>
                    <a:outerShdw blurRad="38100" dist="38100" dir="2700000" algn="tl">
                      <a:srgbClr val="000000">
                        <a:alpha val="43137"/>
                      </a:srgbClr>
                    </a:outerShdw>
                  </a:effectLst>
                </a:rPr>
                <a:t>1970</a:t>
              </a:r>
              <a:endParaRPr lang="en-US" b="1" dirty="0">
                <a:solidFill>
                  <a:schemeClr val="bg2"/>
                </a:solidFill>
                <a:effectLst>
                  <a:outerShdw blurRad="38100" dist="38100" dir="2700000" algn="tl">
                    <a:srgbClr val="000000">
                      <a:alpha val="43137"/>
                    </a:srgbClr>
                  </a:outerShdw>
                </a:effectLst>
              </a:endParaRPr>
            </a:p>
          </p:txBody>
        </p:sp>
      </p:grpSp>
      <p:grpSp>
        <p:nvGrpSpPr>
          <p:cNvPr id="4" name="Group 21"/>
          <p:cNvGrpSpPr/>
          <p:nvPr/>
        </p:nvGrpSpPr>
        <p:grpSpPr>
          <a:xfrm>
            <a:off x="3179040" y="1238250"/>
            <a:ext cx="2856201" cy="5196721"/>
            <a:chOff x="828675" y="1089779"/>
            <a:chExt cx="2856201" cy="5196721"/>
          </a:xfrm>
          <a:effectLst>
            <a:outerShdw blurRad="50800" dist="38100" dir="2700000" algn="tl" rotWithShape="0">
              <a:prstClr val="black">
                <a:alpha val="40000"/>
              </a:prstClr>
            </a:outerShdw>
          </a:effectLst>
        </p:grpSpPr>
        <p:sp>
          <p:nvSpPr>
            <p:cNvPr id="19" name="Rectangle 18"/>
            <p:cNvSpPr/>
            <p:nvPr/>
          </p:nvSpPr>
          <p:spPr>
            <a:xfrm>
              <a:off x="828675" y="1089780"/>
              <a:ext cx="2855877" cy="762822"/>
            </a:xfrm>
            <a:prstGeom prst="rect">
              <a:avLst/>
            </a:prstGeom>
            <a:gradFill flip="none" rotWithShape="1">
              <a:gsLst>
                <a:gs pos="0">
                  <a:srgbClr val="02405C"/>
                </a:gs>
                <a:gs pos="100000">
                  <a:srgbClr val="03648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Statewide_1979_5.jpg"/>
            <p:cNvPicPr>
              <a:picLocks noChangeAspect="1"/>
            </p:cNvPicPr>
            <p:nvPr/>
          </p:nvPicPr>
          <p:blipFill>
            <a:blip r:embed="rId4" cstate="email"/>
            <a:srcRect/>
            <a:stretch>
              <a:fillRect/>
            </a:stretch>
          </p:blipFill>
          <p:spPr>
            <a:xfrm>
              <a:off x="828675" y="1431036"/>
              <a:ext cx="2856201" cy="4855464"/>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1878947" y="1089779"/>
              <a:ext cx="755335" cy="400110"/>
            </a:xfrm>
            <a:prstGeom prst="rect">
              <a:avLst/>
            </a:prstGeom>
            <a:noFill/>
          </p:spPr>
          <p:txBody>
            <a:bodyPr wrap="none" rtlCol="0">
              <a:spAutoFit/>
            </a:bodyPr>
            <a:lstStyle/>
            <a:p>
              <a:pPr algn="ctr"/>
              <a:r>
                <a:rPr lang="en-US" b="1" dirty="0" smtClean="0">
                  <a:solidFill>
                    <a:schemeClr val="bg2"/>
                  </a:solidFill>
                  <a:effectLst>
                    <a:outerShdw blurRad="38100" dist="38100" dir="2700000" algn="tl">
                      <a:srgbClr val="000000">
                        <a:alpha val="43137"/>
                      </a:srgbClr>
                    </a:outerShdw>
                  </a:effectLst>
                </a:rPr>
                <a:t>1980</a:t>
              </a:r>
              <a:endParaRPr lang="en-US" b="1" dirty="0">
                <a:solidFill>
                  <a:schemeClr val="bg2"/>
                </a:solidFill>
                <a:effectLst>
                  <a:outerShdw blurRad="38100" dist="38100" dir="2700000" algn="tl">
                    <a:srgbClr val="000000">
                      <a:alpha val="43137"/>
                    </a:srgbClr>
                  </a:outerShdw>
                </a:effectLst>
              </a:endParaRPr>
            </a:p>
          </p:txBody>
        </p:sp>
      </p:grpSp>
      <p:grpSp>
        <p:nvGrpSpPr>
          <p:cNvPr id="5" name="Group 22"/>
          <p:cNvGrpSpPr/>
          <p:nvPr/>
        </p:nvGrpSpPr>
        <p:grpSpPr>
          <a:xfrm>
            <a:off x="3179039" y="1238250"/>
            <a:ext cx="2856202" cy="5196721"/>
            <a:chOff x="828675" y="1089779"/>
            <a:chExt cx="2856202" cy="5196721"/>
          </a:xfrm>
          <a:effectLst>
            <a:outerShdw blurRad="50800" dist="38100" dir="2700000" algn="tl" rotWithShape="0">
              <a:prstClr val="black">
                <a:alpha val="40000"/>
              </a:prstClr>
            </a:outerShdw>
          </a:effectLst>
        </p:grpSpPr>
        <p:sp>
          <p:nvSpPr>
            <p:cNvPr id="24" name="Rectangle 23"/>
            <p:cNvSpPr/>
            <p:nvPr/>
          </p:nvSpPr>
          <p:spPr>
            <a:xfrm>
              <a:off x="828675" y="1089780"/>
              <a:ext cx="2855877" cy="762822"/>
            </a:xfrm>
            <a:prstGeom prst="rect">
              <a:avLst/>
            </a:prstGeom>
            <a:gradFill flip="none" rotWithShape="1">
              <a:gsLst>
                <a:gs pos="0">
                  <a:srgbClr val="02405C"/>
                </a:gs>
                <a:gs pos="100000">
                  <a:srgbClr val="03648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Statewide_1989_5.jpg"/>
            <p:cNvPicPr>
              <a:picLocks noChangeAspect="1"/>
            </p:cNvPicPr>
            <p:nvPr/>
          </p:nvPicPr>
          <p:blipFill>
            <a:blip r:embed="rId5" cstate="email"/>
            <a:srcRect/>
            <a:stretch>
              <a:fillRect/>
            </a:stretch>
          </p:blipFill>
          <p:spPr>
            <a:xfrm>
              <a:off x="828675" y="1431036"/>
              <a:ext cx="2856202" cy="4855464"/>
            </a:xfrm>
            <a:prstGeom prst="rect">
              <a:avLst/>
            </a:prstGeom>
            <a:gradFill flip="none" rotWithShape="1">
              <a:gsLst>
                <a:gs pos="0">
                  <a:srgbClr val="02405C"/>
                </a:gs>
                <a:gs pos="100000">
                  <a:srgbClr val="03648F"/>
                </a:gs>
              </a:gsLst>
              <a:lin ang="18900000" scaled="1"/>
              <a:tileRect/>
            </a:gradFill>
            <a:ln>
              <a:noFill/>
            </a:ln>
          </p:spPr>
        </p:pic>
        <p:sp>
          <p:nvSpPr>
            <p:cNvPr id="26" name="TextBox 25"/>
            <p:cNvSpPr txBox="1"/>
            <p:nvPr/>
          </p:nvSpPr>
          <p:spPr>
            <a:xfrm>
              <a:off x="1878947" y="1089779"/>
              <a:ext cx="755335" cy="400110"/>
            </a:xfrm>
            <a:prstGeom prst="rect">
              <a:avLst/>
            </a:prstGeom>
            <a:noFill/>
          </p:spPr>
          <p:txBody>
            <a:bodyPr wrap="none" rtlCol="0">
              <a:spAutoFit/>
            </a:bodyPr>
            <a:lstStyle/>
            <a:p>
              <a:pPr algn="ctr"/>
              <a:r>
                <a:rPr lang="en-US" b="1" dirty="0" smtClean="0">
                  <a:solidFill>
                    <a:schemeClr val="bg2"/>
                  </a:solidFill>
                  <a:effectLst>
                    <a:outerShdw blurRad="38100" dist="38100" dir="2700000" algn="tl">
                      <a:srgbClr val="000000">
                        <a:alpha val="43137"/>
                      </a:srgbClr>
                    </a:outerShdw>
                  </a:effectLst>
                </a:rPr>
                <a:t>1990</a:t>
              </a:r>
              <a:endParaRPr lang="en-US" b="1" dirty="0">
                <a:solidFill>
                  <a:schemeClr val="bg2"/>
                </a:solidFill>
                <a:effectLst>
                  <a:outerShdw blurRad="38100" dist="38100" dir="2700000" algn="tl">
                    <a:srgbClr val="000000">
                      <a:alpha val="43137"/>
                    </a:srgbClr>
                  </a:outerShdw>
                </a:effectLst>
              </a:endParaRPr>
            </a:p>
          </p:txBody>
        </p:sp>
      </p:grpSp>
      <p:grpSp>
        <p:nvGrpSpPr>
          <p:cNvPr id="11" name="Group 30"/>
          <p:cNvGrpSpPr/>
          <p:nvPr/>
        </p:nvGrpSpPr>
        <p:grpSpPr>
          <a:xfrm>
            <a:off x="3179039" y="1238250"/>
            <a:ext cx="2856202" cy="5196721"/>
            <a:chOff x="828675" y="1089779"/>
            <a:chExt cx="2856202" cy="5196721"/>
          </a:xfrm>
          <a:effectLst>
            <a:outerShdw blurRad="50800" dist="38100" dir="2700000" algn="tl" rotWithShape="0">
              <a:prstClr val="black">
                <a:alpha val="40000"/>
              </a:prstClr>
            </a:outerShdw>
          </a:effectLst>
        </p:grpSpPr>
        <p:sp>
          <p:nvSpPr>
            <p:cNvPr id="32" name="Rectangle 31"/>
            <p:cNvSpPr/>
            <p:nvPr/>
          </p:nvSpPr>
          <p:spPr>
            <a:xfrm>
              <a:off x="828675" y="1089780"/>
              <a:ext cx="2855877" cy="762822"/>
            </a:xfrm>
            <a:prstGeom prst="rect">
              <a:avLst/>
            </a:prstGeom>
            <a:gradFill flip="none" rotWithShape="1">
              <a:gsLst>
                <a:gs pos="0">
                  <a:srgbClr val="02405C"/>
                </a:gs>
                <a:gs pos="100000">
                  <a:srgbClr val="03648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Statewide_1999_5.jpg"/>
            <p:cNvPicPr>
              <a:picLocks noChangeAspect="1"/>
            </p:cNvPicPr>
            <p:nvPr/>
          </p:nvPicPr>
          <p:blipFill>
            <a:blip r:embed="rId6" cstate="email"/>
            <a:srcRect/>
            <a:stretch>
              <a:fillRect/>
            </a:stretch>
          </p:blipFill>
          <p:spPr>
            <a:xfrm>
              <a:off x="828675" y="1431036"/>
              <a:ext cx="2856202" cy="4855464"/>
            </a:xfrm>
            <a:prstGeom prst="rect">
              <a:avLst/>
            </a:prstGeom>
            <a:gradFill flip="none" rotWithShape="1">
              <a:gsLst>
                <a:gs pos="0">
                  <a:srgbClr val="02405C"/>
                </a:gs>
                <a:gs pos="100000">
                  <a:srgbClr val="03648F"/>
                </a:gs>
              </a:gsLst>
              <a:lin ang="18900000" scaled="1"/>
              <a:tileRect/>
            </a:gradFill>
            <a:ln>
              <a:noFill/>
            </a:ln>
          </p:spPr>
        </p:pic>
        <p:sp>
          <p:nvSpPr>
            <p:cNvPr id="34" name="TextBox 33"/>
            <p:cNvSpPr txBox="1"/>
            <p:nvPr/>
          </p:nvSpPr>
          <p:spPr>
            <a:xfrm>
              <a:off x="1878947" y="1089779"/>
              <a:ext cx="755335" cy="400110"/>
            </a:xfrm>
            <a:prstGeom prst="rect">
              <a:avLst/>
            </a:prstGeom>
            <a:noFill/>
          </p:spPr>
          <p:txBody>
            <a:bodyPr wrap="none" rtlCol="0">
              <a:spAutoFit/>
            </a:bodyPr>
            <a:lstStyle/>
            <a:p>
              <a:pPr algn="ctr"/>
              <a:r>
                <a:rPr lang="en-US" b="1" dirty="0" smtClean="0">
                  <a:solidFill>
                    <a:schemeClr val="bg2"/>
                  </a:solidFill>
                  <a:effectLst>
                    <a:outerShdw blurRad="38100" dist="38100" dir="2700000" algn="tl">
                      <a:srgbClr val="000000">
                        <a:alpha val="43137"/>
                      </a:srgbClr>
                    </a:outerShdw>
                  </a:effectLst>
                </a:rPr>
                <a:t>2000</a:t>
              </a:r>
              <a:endParaRPr lang="en-US" b="1" dirty="0">
                <a:solidFill>
                  <a:schemeClr val="bg2"/>
                </a:solidFill>
                <a:effectLst>
                  <a:outerShdw blurRad="38100" dist="38100" dir="2700000" algn="tl">
                    <a:srgbClr val="000000">
                      <a:alpha val="43137"/>
                    </a:srgbClr>
                  </a:outerShdw>
                </a:effectLst>
              </a:endParaRPr>
            </a:p>
          </p:txBody>
        </p:sp>
      </p:grpSp>
      <p:grpSp>
        <p:nvGrpSpPr>
          <p:cNvPr id="13" name="Group 26"/>
          <p:cNvGrpSpPr/>
          <p:nvPr/>
        </p:nvGrpSpPr>
        <p:grpSpPr>
          <a:xfrm>
            <a:off x="3168281" y="1238250"/>
            <a:ext cx="2856202" cy="5196721"/>
            <a:chOff x="828675" y="1089779"/>
            <a:chExt cx="2856202" cy="5196721"/>
          </a:xfrm>
          <a:effectLst>
            <a:outerShdw blurRad="50800" dist="38100" dir="2700000" algn="tl" rotWithShape="0">
              <a:prstClr val="black">
                <a:alpha val="40000"/>
              </a:prstClr>
            </a:outerShdw>
          </a:effectLst>
        </p:grpSpPr>
        <p:sp>
          <p:nvSpPr>
            <p:cNvPr id="28" name="Rectangle 27"/>
            <p:cNvSpPr/>
            <p:nvPr/>
          </p:nvSpPr>
          <p:spPr>
            <a:xfrm>
              <a:off x="828675" y="1089780"/>
              <a:ext cx="2855877" cy="762822"/>
            </a:xfrm>
            <a:prstGeom prst="rect">
              <a:avLst/>
            </a:prstGeom>
            <a:gradFill flip="none" rotWithShape="1">
              <a:gsLst>
                <a:gs pos="0">
                  <a:srgbClr val="02405C"/>
                </a:gs>
                <a:gs pos="100000">
                  <a:srgbClr val="03648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Statewide_2009_5.jpg"/>
            <p:cNvPicPr>
              <a:picLocks noChangeAspect="1"/>
            </p:cNvPicPr>
            <p:nvPr/>
          </p:nvPicPr>
          <p:blipFill>
            <a:blip r:embed="rId7" cstate="email"/>
            <a:srcRect/>
            <a:stretch>
              <a:fillRect/>
            </a:stretch>
          </p:blipFill>
          <p:spPr>
            <a:xfrm>
              <a:off x="828675" y="1431036"/>
              <a:ext cx="2856202" cy="4855464"/>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1878947" y="1089779"/>
              <a:ext cx="755335" cy="400110"/>
            </a:xfrm>
            <a:prstGeom prst="rect">
              <a:avLst/>
            </a:prstGeom>
            <a:noFill/>
          </p:spPr>
          <p:txBody>
            <a:bodyPr wrap="none" rtlCol="0">
              <a:spAutoFit/>
            </a:bodyPr>
            <a:lstStyle/>
            <a:p>
              <a:pPr algn="ctr"/>
              <a:r>
                <a:rPr lang="en-US" b="1" dirty="0" smtClean="0">
                  <a:solidFill>
                    <a:schemeClr val="bg2"/>
                  </a:solidFill>
                  <a:effectLst>
                    <a:outerShdw blurRad="38100" dist="38100" dir="2700000" algn="tl">
                      <a:srgbClr val="000000">
                        <a:alpha val="43137"/>
                      </a:srgbClr>
                    </a:outerShdw>
                  </a:effectLst>
                </a:rPr>
                <a:t>2009</a:t>
              </a:r>
              <a:endParaRPr lang="en-US" b="1" dirty="0">
                <a:solidFill>
                  <a:schemeClr val="bg2"/>
                </a:solidFill>
                <a:effectLst>
                  <a:outerShdw blurRad="38100" dist="38100" dir="2700000" algn="tl">
                    <a:srgbClr val="000000">
                      <a:alpha val="43137"/>
                    </a:srgbClr>
                  </a:outerShdw>
                </a:effectLst>
              </a:endParaRPr>
            </a:p>
          </p:txBody>
        </p:sp>
      </p:grpSp>
      <p:sp>
        <p:nvSpPr>
          <p:cNvPr id="35" name="Title 34"/>
          <p:cNvSpPr>
            <a:spLocks noGrp="1"/>
          </p:cNvSpPr>
          <p:nvPr>
            <p:ph type="title"/>
          </p:nvPr>
        </p:nvSpPr>
        <p:spPr/>
        <p:txBody>
          <a:bodyPr/>
          <a:lstStyle/>
          <a:p>
            <a:r>
              <a:rPr lang="en-US" sz="3200" dirty="0" smtClean="0">
                <a:solidFill>
                  <a:schemeClr val="bg1"/>
                </a:solidFill>
              </a:rPr>
              <a:t>Opportunity:  Community of Choice</a:t>
            </a:r>
            <a:endParaRPr lang="en-US" sz="3200" dirty="0">
              <a:solidFill>
                <a:schemeClr val="bg1"/>
              </a:solidFill>
            </a:endParaRPr>
          </a:p>
        </p:txBody>
      </p:sp>
      <p:sp>
        <p:nvSpPr>
          <p:cNvPr id="27" name="Slide Number Placeholder 3"/>
          <p:cNvSpPr>
            <a:spLocks noGrp="1"/>
          </p:cNvSpPr>
          <p:nvPr>
            <p:ph type="sldNum" sz="quarter" idx="12"/>
          </p:nvPr>
        </p:nvSpPr>
        <p:spPr bwMode="auto">
          <a:xfrm>
            <a:off x="371856" y="6322187"/>
            <a:ext cx="664464" cy="365125"/>
          </a:xfrm>
          <a:noFill/>
          <a:ln>
            <a:miter lim="800000"/>
            <a:headEnd/>
            <a:tailEnd/>
          </a:ln>
        </p:spPr>
        <p:txBody>
          <a:bodyPr wrap="square" numCol="1" anchorCtr="0" compatLnSpc="1">
            <a:prstTxWarp prst="textNoShape">
              <a:avLst/>
            </a:prstTxWarp>
          </a:bodyPr>
          <a:lstStyle/>
          <a:p>
            <a:fld id="{F6D018EF-4261-44A8-AEDC-8D0F57FD43F7}" type="slidenum">
              <a:rPr lang="en-US" smtClean="0"/>
              <a:pPr/>
              <a:t>21</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r>
              <a:rPr lang="en-US" sz="3200" dirty="0" smtClean="0">
                <a:solidFill>
                  <a:schemeClr val="bg1"/>
                </a:solidFill>
              </a:rPr>
              <a:t>Challenge</a:t>
            </a:r>
            <a:r>
              <a:rPr lang="en-US" sz="3200" smtClean="0">
                <a:solidFill>
                  <a:schemeClr val="bg1"/>
                </a:solidFill>
              </a:rPr>
              <a:t>:  Mobility</a:t>
            </a:r>
            <a:endParaRPr lang="en-US" sz="3200" dirty="0" smtClean="0">
              <a:solidFill>
                <a:schemeClr val="bg1"/>
              </a:solidFill>
            </a:endParaRPr>
          </a:p>
        </p:txBody>
      </p:sp>
      <p:pic>
        <p:nvPicPr>
          <p:cNvPr id="26628" name="Picture 8" descr="2009.jpg"/>
          <p:cNvPicPr>
            <a:picLocks noChangeAspect="1"/>
          </p:cNvPicPr>
          <p:nvPr/>
        </p:nvPicPr>
        <p:blipFill>
          <a:blip r:embed="rId3" cstate="print"/>
          <a:srcRect/>
          <a:stretch>
            <a:fillRect/>
          </a:stretch>
        </p:blipFill>
        <p:spPr bwMode="auto">
          <a:xfrm>
            <a:off x="1081088" y="1241700"/>
            <a:ext cx="7020280" cy="4660218"/>
          </a:xfrm>
          <a:prstGeom prst="rect">
            <a:avLst/>
          </a:prstGeom>
          <a:noFill/>
          <a:ln w="9525">
            <a:noFill/>
            <a:miter lim="800000"/>
            <a:headEnd/>
            <a:tailEnd/>
          </a:ln>
        </p:spPr>
      </p:pic>
      <p:sp>
        <p:nvSpPr>
          <p:cNvPr id="26629" name="TextBox 6"/>
          <p:cNvSpPr txBox="1">
            <a:spLocks noChangeArrowheads="1"/>
          </p:cNvSpPr>
          <p:nvPr/>
        </p:nvSpPr>
        <p:spPr bwMode="auto">
          <a:xfrm>
            <a:off x="554038" y="5881253"/>
            <a:ext cx="3604567" cy="254869"/>
          </a:xfrm>
          <a:prstGeom prst="rect">
            <a:avLst/>
          </a:prstGeom>
          <a:noFill/>
          <a:ln w="9525">
            <a:noFill/>
            <a:miter lim="800000"/>
            <a:headEnd/>
            <a:tailEnd/>
          </a:ln>
        </p:spPr>
        <p:txBody>
          <a:bodyPr wrap="square" lIns="100003" tIns="50002" rIns="100003" bIns="50002">
            <a:spAutoFit/>
          </a:bodyPr>
          <a:lstStyle/>
          <a:p>
            <a:pPr indent="-633385">
              <a:spcBef>
                <a:spcPct val="50000"/>
              </a:spcBef>
            </a:pPr>
            <a:r>
              <a:rPr lang="en-US" sz="1000" b="0" dirty="0" smtClean="0"/>
              <a:t>Source:  Florida Department of Transportation.</a:t>
            </a:r>
            <a:endParaRPr lang="en-US" sz="1000" b="0" dirty="0"/>
          </a:p>
        </p:txBody>
      </p:sp>
      <p:pic>
        <p:nvPicPr>
          <p:cNvPr id="9" name="Picture 8" descr="2035 TITLE.jpg"/>
          <p:cNvPicPr>
            <a:picLocks noChangeAspect="1"/>
          </p:cNvPicPr>
          <p:nvPr/>
        </p:nvPicPr>
        <p:blipFill>
          <a:blip r:embed="rId4" cstate="print"/>
          <a:srcRect/>
          <a:stretch>
            <a:fillRect/>
          </a:stretch>
        </p:blipFill>
        <p:spPr bwMode="auto">
          <a:xfrm>
            <a:off x="1093292" y="1290638"/>
            <a:ext cx="7063206" cy="4628419"/>
          </a:xfrm>
          <a:prstGeom prst="rect">
            <a:avLst/>
          </a:prstGeom>
          <a:noFill/>
          <a:ln w="9525">
            <a:noFill/>
            <a:miter lim="800000"/>
            <a:headEnd/>
            <a:tailEnd/>
          </a:ln>
        </p:spPr>
      </p:pic>
      <p:sp>
        <p:nvSpPr>
          <p:cNvPr id="6" name="Slide Number Placeholder 3"/>
          <p:cNvSpPr>
            <a:spLocks noGrp="1"/>
          </p:cNvSpPr>
          <p:nvPr>
            <p:ph type="sldNum" sz="quarter" idx="12"/>
          </p:nvPr>
        </p:nvSpPr>
        <p:spPr bwMode="auto">
          <a:xfrm>
            <a:off x="371856" y="6322187"/>
            <a:ext cx="664464" cy="365125"/>
          </a:xfrm>
          <a:noFill/>
          <a:ln>
            <a:miter lim="800000"/>
            <a:headEnd/>
            <a:tailEnd/>
          </a:ln>
        </p:spPr>
        <p:txBody>
          <a:bodyPr wrap="square" numCol="1" anchorCtr="0" compatLnSpc="1">
            <a:prstTxWarp prst="textNoShape">
              <a:avLst/>
            </a:prstTxWarp>
          </a:bodyPr>
          <a:lstStyle/>
          <a:p>
            <a:fld id="{F6D018EF-4261-44A8-AEDC-8D0F57FD43F7}" type="slidenum">
              <a:rPr lang="en-US" smtClean="0"/>
              <a:pPr/>
              <a:t>22</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Do We Get Started?</a:t>
            </a:r>
            <a:endParaRPr lang="en-US" sz="3200" dirty="0"/>
          </a:p>
        </p:txBody>
      </p:sp>
      <p:sp>
        <p:nvSpPr>
          <p:cNvPr id="3" name="Content Placeholder 2"/>
          <p:cNvSpPr>
            <a:spLocks noGrp="1"/>
          </p:cNvSpPr>
          <p:nvPr>
            <p:ph idx="1"/>
          </p:nvPr>
        </p:nvSpPr>
        <p:spPr/>
        <p:txBody>
          <a:bodyPr/>
          <a:lstStyle/>
          <a:p>
            <a:r>
              <a:rPr lang="en-US" dirty="0" smtClean="0"/>
              <a:t>Align state, regional, and local plans around a common framework</a:t>
            </a:r>
          </a:p>
          <a:p>
            <a:r>
              <a:rPr lang="en-US" dirty="0" smtClean="0"/>
              <a:t>Create 5 year action plan pointing toward a 50-year vision</a:t>
            </a:r>
          </a:p>
          <a:p>
            <a:r>
              <a:rPr lang="en-US" dirty="0" smtClean="0"/>
              <a:t>Integrate with other regions to build Florida’s megaregion</a:t>
            </a:r>
          </a:p>
          <a:p>
            <a:r>
              <a:rPr lang="en-US" dirty="0" smtClean="0"/>
              <a:t>Measure and report progress</a:t>
            </a:r>
            <a:endParaRPr lang="en-US" dirty="0"/>
          </a:p>
        </p:txBody>
      </p:sp>
      <p:sp>
        <p:nvSpPr>
          <p:cNvPr id="4" name="Slide Number Placeholder 3"/>
          <p:cNvSpPr>
            <a:spLocks noGrp="1"/>
          </p:cNvSpPr>
          <p:nvPr>
            <p:ph type="sldNum" sz="quarter" idx="12"/>
          </p:nvPr>
        </p:nvSpPr>
        <p:spPr/>
        <p:txBody>
          <a:bodyPr/>
          <a:lstStyle/>
          <a:p>
            <a:pPr>
              <a:defRPr/>
            </a:pPr>
            <a:fld id="{2C0FAC85-0D00-4F63-9C46-463F1752223B}"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000" y="3013502"/>
            <a:ext cx="4572000" cy="461665"/>
          </a:xfrm>
          <a:prstGeom prst="rect">
            <a:avLst/>
          </a:prstGeom>
        </p:spPr>
        <p:txBody>
          <a:bodyPr>
            <a:spAutoFit/>
          </a:bodyPr>
          <a:lstStyle/>
          <a:p>
            <a:endParaRPr lang="en-US" dirty="0"/>
          </a:p>
        </p:txBody>
      </p:sp>
      <p:pic>
        <p:nvPicPr>
          <p:cNvPr id="35" name="Picture 2"/>
          <p:cNvPicPr>
            <a:picLocks noChangeAspect="1" noChangeArrowheads="1"/>
          </p:cNvPicPr>
          <p:nvPr/>
        </p:nvPicPr>
        <p:blipFill>
          <a:blip r:embed="rId3" cstate="print"/>
          <a:srcRect l="8689" t="9352" r="6905"/>
          <a:stretch>
            <a:fillRect/>
          </a:stretch>
        </p:blipFill>
        <p:spPr bwMode="auto">
          <a:xfrm>
            <a:off x="-161925" y="-371475"/>
            <a:ext cx="9470563" cy="74249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13566" t="5230" r="13618" b="41644"/>
          <a:stretch>
            <a:fillRect/>
          </a:stretch>
        </p:blipFill>
        <p:spPr bwMode="auto">
          <a:xfrm>
            <a:off x="95388" y="86064"/>
            <a:ext cx="8907410" cy="6761178"/>
          </a:xfrm>
          <a:prstGeom prst="rect">
            <a:avLst/>
          </a:prstGeom>
          <a:noFill/>
          <a:ln w="9525">
            <a:noFill/>
            <a:miter lim="800000"/>
            <a:headEnd/>
            <a:tailEnd/>
          </a:ln>
        </p:spPr>
      </p:pic>
      <p:sp>
        <p:nvSpPr>
          <p:cNvPr id="8"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2984BE0F-614D-A94E-B98B-A6270180DFD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Pillars Communities</a:t>
            </a:r>
            <a:endParaRPr lang="en-US" dirty="0"/>
          </a:p>
        </p:txBody>
      </p:sp>
      <p:sp>
        <p:nvSpPr>
          <p:cNvPr id="9" name="Slide Number Placeholder 3"/>
          <p:cNvSpPr>
            <a:spLocks noGrp="1"/>
          </p:cNvSpPr>
          <p:nvPr>
            <p:ph type="sldNum" sz="quarter" idx="12"/>
          </p:nvPr>
        </p:nvSpPr>
        <p:spPr/>
        <p:txBody>
          <a:bodyPr/>
          <a:lstStyle/>
          <a:p>
            <a:fld id="{6EFA8406-D672-4E03-9ABF-F4A7E3A351AA}" type="slidenum">
              <a:rPr lang="en-US" smtClean="0"/>
              <a:pPr/>
              <a:t>26</a:t>
            </a:fld>
            <a:endParaRPr lang="en-US" dirty="0"/>
          </a:p>
        </p:txBody>
      </p:sp>
      <p:pic>
        <p:nvPicPr>
          <p:cNvPr id="6" name="Picture 5" descr="6Pillars-logo_White.png"/>
          <p:cNvPicPr>
            <a:picLocks noChangeAspect="1"/>
          </p:cNvPicPr>
          <p:nvPr/>
        </p:nvPicPr>
        <p:blipFill>
          <a:blip r:embed="rId3" cstate="print"/>
          <a:stretch>
            <a:fillRect/>
          </a:stretch>
        </p:blipFill>
        <p:spPr>
          <a:xfrm>
            <a:off x="7327900" y="38100"/>
            <a:ext cx="1524000" cy="1143000"/>
          </a:xfrm>
          <a:prstGeom prst="rect">
            <a:avLst/>
          </a:prstGeom>
        </p:spPr>
      </p:pic>
      <p:pic>
        <p:nvPicPr>
          <p:cNvPr id="7" name="Picture 6" descr="Six Pillars Communities Logo.jpg"/>
          <p:cNvPicPr>
            <a:picLocks noChangeAspect="1"/>
          </p:cNvPicPr>
          <p:nvPr/>
        </p:nvPicPr>
        <p:blipFill>
          <a:blip r:embed="rId4" cstate="print"/>
          <a:stretch>
            <a:fillRect/>
          </a:stretch>
        </p:blipFill>
        <p:spPr>
          <a:xfrm>
            <a:off x="2019610" y="1473200"/>
            <a:ext cx="5003485" cy="4820024"/>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Florida</a:t>
            </a:r>
            <a:r>
              <a:rPr lang="en-US" sz="3200" dirty="0" smtClean="0">
                <a:latin typeface="Times New Roman" pitchFamily="18" charset="0"/>
                <a:cs typeface="Times New Roman" pitchFamily="18" charset="0"/>
              </a:rPr>
              <a:t>’</a:t>
            </a:r>
            <a:r>
              <a:rPr lang="en-US" sz="3200" dirty="0" smtClean="0"/>
              <a:t>s New Statewide Economic Development Structure</a:t>
            </a:r>
            <a:endParaRPr lang="en-US" sz="3200" dirty="0"/>
          </a:p>
        </p:txBody>
      </p:sp>
      <p:pic>
        <p:nvPicPr>
          <p:cNvPr id="7" name="Picture 1"/>
          <p:cNvPicPr>
            <a:picLocks noChangeAspect="1" noChangeArrowheads="1"/>
          </p:cNvPicPr>
          <p:nvPr/>
        </p:nvPicPr>
        <p:blipFill>
          <a:blip r:embed="rId3" cstate="print"/>
          <a:srcRect/>
          <a:stretch>
            <a:fillRect/>
          </a:stretch>
        </p:blipFill>
        <p:spPr bwMode="auto">
          <a:xfrm>
            <a:off x="5703276" y="2001406"/>
            <a:ext cx="2819778" cy="3510394"/>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8" name="Picture 1"/>
          <p:cNvPicPr>
            <a:picLocks noChangeAspect="1" noChangeArrowheads="1"/>
          </p:cNvPicPr>
          <p:nvPr/>
        </p:nvPicPr>
        <p:blipFill>
          <a:blip r:embed="rId4" cstate="print"/>
          <a:srcRect/>
          <a:stretch>
            <a:fillRect/>
          </a:stretch>
        </p:blipFill>
        <p:spPr bwMode="auto">
          <a:xfrm>
            <a:off x="635000" y="1777139"/>
            <a:ext cx="4497388" cy="4114074"/>
          </a:xfrm>
          <a:prstGeom prst="rect">
            <a:avLst/>
          </a:prstGeom>
          <a:noFill/>
          <a:ln w="9525">
            <a:noFill/>
            <a:miter lim="800000"/>
            <a:headEnd/>
            <a:tailEnd/>
          </a:ln>
          <a:effectLst/>
        </p:spPr>
      </p:pic>
      <p:sp>
        <p:nvSpPr>
          <p:cNvPr id="5" name="Slide Number Placeholder 3"/>
          <p:cNvSpPr>
            <a:spLocks noGrp="1"/>
          </p:cNvSpPr>
          <p:nvPr>
            <p:ph type="sldNum" sz="quarter" idx="12"/>
          </p:nvPr>
        </p:nvSpPr>
        <p:spPr bwMode="auto">
          <a:xfrm>
            <a:off x="371856" y="6322187"/>
            <a:ext cx="664464" cy="365125"/>
          </a:xfrm>
          <a:noFill/>
          <a:ln>
            <a:miter lim="800000"/>
            <a:headEnd/>
            <a:tailEnd/>
          </a:ln>
        </p:spPr>
        <p:txBody>
          <a:bodyPr wrap="square" numCol="1" anchorCtr="0" compatLnSpc="1">
            <a:prstTxWarp prst="textNoShape">
              <a:avLst/>
            </a:prstTxWarp>
          </a:bodyPr>
          <a:lstStyle/>
          <a:p>
            <a:fld id="{F6D018EF-4261-44A8-AEDC-8D0F57FD43F7}" type="slidenum">
              <a:rPr lang="en-US" smtClean="0"/>
              <a:pPr/>
              <a:t>27</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Alignment of State, Regional, Local Plans</a:t>
            </a:r>
            <a:endParaRPr lang="en-US" sz="3200" dirty="0"/>
          </a:p>
        </p:txBody>
      </p:sp>
      <p:sp>
        <p:nvSpPr>
          <p:cNvPr id="3" name="Content Placeholder 2"/>
          <p:cNvSpPr>
            <a:spLocks noGrp="1"/>
          </p:cNvSpPr>
          <p:nvPr>
            <p:ph idx="1"/>
          </p:nvPr>
        </p:nvSpPr>
        <p:spPr>
          <a:xfrm>
            <a:off x="457200" y="1600200"/>
            <a:ext cx="5373445" cy="4525963"/>
          </a:xfrm>
        </p:spPr>
        <p:txBody>
          <a:bodyPr/>
          <a:lstStyle/>
          <a:p>
            <a:r>
              <a:rPr lang="en-US" dirty="0" smtClean="0"/>
              <a:t>Statewide Strategic Plan for Economic Development</a:t>
            </a:r>
          </a:p>
          <a:p>
            <a:pPr lvl="1">
              <a:spcBef>
                <a:spcPts val="600"/>
              </a:spcBef>
            </a:pPr>
            <a:r>
              <a:rPr lang="en-US" dirty="0" smtClean="0"/>
              <a:t>Coordinated with 2030 Six Pillars Plan and 2060 Statewide Vision</a:t>
            </a:r>
          </a:p>
          <a:p>
            <a:r>
              <a:rPr lang="en-US" dirty="0" smtClean="0"/>
              <a:t>Regional Comprehensive Economic Development Strategy</a:t>
            </a:r>
          </a:p>
          <a:p>
            <a:pPr lvl="1">
              <a:spcBef>
                <a:spcPts val="600"/>
              </a:spcBef>
            </a:pPr>
            <a:r>
              <a:rPr lang="en-US" dirty="0" smtClean="0"/>
              <a:t>Joint effort of </a:t>
            </a:r>
            <a:br>
              <a:rPr lang="en-US" dirty="0" smtClean="0"/>
            </a:br>
            <a:r>
              <a:rPr lang="en-US" dirty="0" smtClean="0"/>
              <a:t>South Florida and </a:t>
            </a:r>
            <a:br>
              <a:rPr lang="en-US" dirty="0" smtClean="0"/>
            </a:br>
            <a:r>
              <a:rPr lang="en-US" dirty="0" smtClean="0"/>
              <a:t>Treasure Coast RPCs</a:t>
            </a:r>
          </a:p>
          <a:p>
            <a:pPr lvl="1">
              <a:spcBef>
                <a:spcPts val="600"/>
              </a:spcBef>
            </a:pPr>
            <a:r>
              <a:rPr lang="en-US" dirty="0" smtClean="0"/>
              <a:t>Input into Regional Vision </a:t>
            </a:r>
            <a:br>
              <a:rPr lang="en-US" dirty="0" smtClean="0"/>
            </a:br>
            <a:r>
              <a:rPr lang="en-US" dirty="0" smtClean="0"/>
              <a:t>and Blueprint for Economic Prosperity</a:t>
            </a:r>
          </a:p>
        </p:txBody>
      </p:sp>
      <p:sp>
        <p:nvSpPr>
          <p:cNvPr id="4" name="Slide Number Placeholder 3"/>
          <p:cNvSpPr>
            <a:spLocks noGrp="1"/>
          </p:cNvSpPr>
          <p:nvPr>
            <p:ph type="sldNum" sz="quarter" idx="12"/>
          </p:nvPr>
        </p:nvSpPr>
        <p:spPr/>
        <p:txBody>
          <a:bodyPr/>
          <a:lstStyle/>
          <a:p>
            <a:pPr>
              <a:defRPr/>
            </a:pPr>
            <a:fld id="{2C0FAC85-0D00-4F63-9C46-463F1752223B}" type="slidenum">
              <a:rPr lang="en-US" smtClean="0"/>
              <a:pPr>
                <a:defRPr/>
              </a:pPr>
              <a:t>28</a:t>
            </a:fld>
            <a:endParaRPr lang="en-US" dirty="0"/>
          </a:p>
        </p:txBody>
      </p:sp>
      <p:pic>
        <p:nvPicPr>
          <p:cNvPr id="5" name="Picture 2" descr="C:\Documents and Settings\awakeman.CAMSYS\Desktop\logo.bmp"/>
          <p:cNvPicPr>
            <a:picLocks noChangeAspect="1" noChangeArrowheads="1"/>
          </p:cNvPicPr>
          <p:nvPr/>
        </p:nvPicPr>
        <p:blipFill>
          <a:blip r:embed="rId2" cstate="print"/>
          <a:srcRect/>
          <a:stretch>
            <a:fillRect/>
          </a:stretch>
        </p:blipFill>
        <p:spPr bwMode="auto">
          <a:xfrm>
            <a:off x="4699440" y="3734324"/>
            <a:ext cx="4324350" cy="1962150"/>
          </a:xfrm>
          <a:prstGeom prst="rect">
            <a:avLst/>
          </a:prstGeom>
          <a:noFill/>
        </p:spPr>
      </p:pic>
      <p:pic>
        <p:nvPicPr>
          <p:cNvPr id="6" name="Picture 5"/>
          <p:cNvPicPr/>
          <p:nvPr/>
        </p:nvPicPr>
        <p:blipFill>
          <a:blip r:embed="rId3" cstate="print"/>
          <a:srcRect/>
          <a:stretch>
            <a:fillRect/>
          </a:stretch>
        </p:blipFill>
        <p:spPr bwMode="auto">
          <a:xfrm>
            <a:off x="5796749" y="1905108"/>
            <a:ext cx="1876425" cy="1097280"/>
          </a:xfrm>
          <a:prstGeom prst="rect">
            <a:avLst/>
          </a:prstGeom>
          <a:solidFill>
            <a:schemeClr val="bg2"/>
          </a:solidFill>
          <a:ln w="19050">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lstStyle/>
          <a:p>
            <a:r>
              <a:rPr lang="en-US" sz="3200" dirty="0" smtClean="0">
                <a:latin typeface="Arial" charset="0"/>
                <a:cs typeface="Arial" charset="0"/>
              </a:rPr>
              <a:t>Employment Growth Has Resumed</a:t>
            </a:r>
          </a:p>
        </p:txBody>
      </p:sp>
      <p:sp>
        <p:nvSpPr>
          <p:cNvPr id="122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018EF-4261-44A8-AEDC-8D0F57FD43F7}" type="slidenum">
              <a:rPr lang="en-US" smtClean="0"/>
              <a:pPr/>
              <a:t>2</a:t>
            </a:fld>
            <a:endParaRPr lang="en-US" dirty="0" smtClean="0"/>
          </a:p>
        </p:txBody>
      </p:sp>
      <p:sp>
        <p:nvSpPr>
          <p:cNvPr id="7" name="TextBox 6"/>
          <p:cNvSpPr txBox="1"/>
          <p:nvPr/>
        </p:nvSpPr>
        <p:spPr>
          <a:xfrm>
            <a:off x="488820" y="5885985"/>
            <a:ext cx="5712227" cy="246221"/>
          </a:xfrm>
          <a:prstGeom prst="rect">
            <a:avLst/>
          </a:prstGeom>
          <a:noFill/>
        </p:spPr>
        <p:txBody>
          <a:bodyPr wrap="square" rtlCol="0">
            <a:spAutoFit/>
          </a:bodyPr>
          <a:lstStyle/>
          <a:p>
            <a:r>
              <a:rPr lang="en-US" sz="1000" b="0" dirty="0" smtClean="0">
                <a:latin typeface="+mj-lt"/>
              </a:rPr>
              <a:t>Source:  U.S. Bureau of Labor Statistics, </a:t>
            </a:r>
            <a:r>
              <a:rPr lang="en-US" sz="1000" b="0" dirty="0" smtClean="0">
                <a:latin typeface="Times New Roman" pitchFamily="18" charset="0"/>
                <a:cs typeface="Times New Roman" pitchFamily="18" charset="0"/>
              </a:rPr>
              <a:t>“</a:t>
            </a:r>
            <a:r>
              <a:rPr lang="en-US" sz="1000" b="0" dirty="0" smtClean="0">
                <a:latin typeface="+mj-lt"/>
              </a:rPr>
              <a:t>Quarterly Census of Employment and Wages.</a:t>
            </a:r>
            <a:r>
              <a:rPr lang="en-US" sz="1000" b="0" dirty="0" smtClean="0">
                <a:latin typeface="Times New Roman" pitchFamily="18" charset="0"/>
                <a:cs typeface="Times New Roman" pitchFamily="18" charset="0"/>
              </a:rPr>
              <a:t>”</a:t>
            </a:r>
            <a:endParaRPr lang="en-US" sz="1000" b="0" dirty="0">
              <a:latin typeface="Times New Roman" pitchFamily="18" charset="0"/>
              <a:cs typeface="Times New Roman" pitchFamily="18" charset="0"/>
            </a:endParaRPr>
          </a:p>
        </p:txBody>
      </p:sp>
      <p:sp>
        <p:nvSpPr>
          <p:cNvPr id="8" name="TextBox 7"/>
          <p:cNvSpPr txBox="1"/>
          <p:nvPr/>
        </p:nvSpPr>
        <p:spPr>
          <a:xfrm>
            <a:off x="555433" y="1268527"/>
            <a:ext cx="2496902" cy="276999"/>
          </a:xfrm>
          <a:prstGeom prst="rect">
            <a:avLst/>
          </a:prstGeom>
          <a:noFill/>
        </p:spPr>
        <p:txBody>
          <a:bodyPr wrap="none" rtlCol="0">
            <a:spAutoFit/>
          </a:bodyPr>
          <a:lstStyle/>
          <a:p>
            <a:r>
              <a:rPr lang="en-US" sz="1200" b="1" dirty="0" smtClean="0">
                <a:solidFill>
                  <a:schemeClr val="accent3">
                    <a:lumMod val="75000"/>
                  </a:schemeClr>
                </a:solidFill>
                <a:latin typeface="+mj-lt"/>
              </a:rPr>
              <a:t>Year-Over-Year Percent Change</a:t>
            </a:r>
            <a:endParaRPr lang="en-US" sz="1100" b="1" dirty="0">
              <a:solidFill>
                <a:schemeClr val="accent3">
                  <a:lumMod val="75000"/>
                </a:schemeClr>
              </a:solidFill>
              <a:latin typeface="+mj-lt"/>
            </a:endParaRPr>
          </a:p>
        </p:txBody>
      </p:sp>
      <p:grpSp>
        <p:nvGrpSpPr>
          <p:cNvPr id="90" name="Group 89"/>
          <p:cNvGrpSpPr/>
          <p:nvPr/>
        </p:nvGrpSpPr>
        <p:grpSpPr>
          <a:xfrm>
            <a:off x="622833" y="1540941"/>
            <a:ext cx="8067675" cy="4251330"/>
            <a:chOff x="538163" y="1346200"/>
            <a:chExt cx="8067675" cy="4251330"/>
          </a:xfrm>
        </p:grpSpPr>
        <p:sp>
          <p:nvSpPr>
            <p:cNvPr id="53" name="AutoShape 4"/>
            <p:cNvSpPr>
              <a:spLocks noChangeAspect="1" noChangeArrowheads="1" noTextEdit="1"/>
            </p:cNvSpPr>
            <p:nvPr/>
          </p:nvSpPr>
          <p:spPr bwMode="auto">
            <a:xfrm>
              <a:off x="538163" y="1346200"/>
              <a:ext cx="8067675" cy="4219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Rectangle 6"/>
            <p:cNvSpPr>
              <a:spLocks noChangeArrowheads="1"/>
            </p:cNvSpPr>
            <p:nvPr/>
          </p:nvSpPr>
          <p:spPr bwMode="auto">
            <a:xfrm>
              <a:off x="990601" y="1489075"/>
              <a:ext cx="9525" cy="3629025"/>
            </a:xfrm>
            <a:prstGeom prst="rect">
              <a:avLst/>
            </a:prstGeom>
            <a:solidFill>
              <a:srgbClr val="595959"/>
            </a:solidFill>
            <a:ln w="9525" cap="flat">
              <a:no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7"/>
            <p:cNvSpPr>
              <a:spLocks noEditPoints="1"/>
            </p:cNvSpPr>
            <p:nvPr/>
          </p:nvSpPr>
          <p:spPr bwMode="auto">
            <a:xfrm>
              <a:off x="957263" y="1484313"/>
              <a:ext cx="85725" cy="3638550"/>
            </a:xfrm>
            <a:custGeom>
              <a:avLst/>
              <a:gdLst/>
              <a:ahLst/>
              <a:cxnLst>
                <a:cxn ang="0">
                  <a:pos x="0" y="2286"/>
                </a:cxn>
                <a:cxn ang="0">
                  <a:pos x="54" y="2286"/>
                </a:cxn>
                <a:cxn ang="0">
                  <a:pos x="54" y="2292"/>
                </a:cxn>
                <a:cxn ang="0">
                  <a:pos x="0" y="2292"/>
                </a:cxn>
                <a:cxn ang="0">
                  <a:pos x="0" y="2286"/>
                </a:cxn>
                <a:cxn ang="0">
                  <a:pos x="0" y="1998"/>
                </a:cxn>
                <a:cxn ang="0">
                  <a:pos x="54" y="1998"/>
                </a:cxn>
                <a:cxn ang="0">
                  <a:pos x="54" y="2004"/>
                </a:cxn>
                <a:cxn ang="0">
                  <a:pos x="0" y="2004"/>
                </a:cxn>
                <a:cxn ang="0">
                  <a:pos x="0" y="1998"/>
                </a:cxn>
                <a:cxn ang="0">
                  <a:pos x="0" y="1716"/>
                </a:cxn>
                <a:cxn ang="0">
                  <a:pos x="54" y="1716"/>
                </a:cxn>
                <a:cxn ang="0">
                  <a:pos x="54" y="1722"/>
                </a:cxn>
                <a:cxn ang="0">
                  <a:pos x="0" y="1722"/>
                </a:cxn>
                <a:cxn ang="0">
                  <a:pos x="0" y="1716"/>
                </a:cxn>
                <a:cxn ang="0">
                  <a:pos x="0" y="1428"/>
                </a:cxn>
                <a:cxn ang="0">
                  <a:pos x="54" y="1428"/>
                </a:cxn>
                <a:cxn ang="0">
                  <a:pos x="54" y="1434"/>
                </a:cxn>
                <a:cxn ang="0">
                  <a:pos x="0" y="1434"/>
                </a:cxn>
                <a:cxn ang="0">
                  <a:pos x="0" y="1428"/>
                </a:cxn>
                <a:cxn ang="0">
                  <a:pos x="0" y="1140"/>
                </a:cxn>
                <a:cxn ang="0">
                  <a:pos x="54" y="1140"/>
                </a:cxn>
                <a:cxn ang="0">
                  <a:pos x="54" y="1146"/>
                </a:cxn>
                <a:cxn ang="0">
                  <a:pos x="0" y="1146"/>
                </a:cxn>
                <a:cxn ang="0">
                  <a:pos x="0" y="1140"/>
                </a:cxn>
                <a:cxn ang="0">
                  <a:pos x="0" y="858"/>
                </a:cxn>
                <a:cxn ang="0">
                  <a:pos x="54" y="858"/>
                </a:cxn>
                <a:cxn ang="0">
                  <a:pos x="54" y="864"/>
                </a:cxn>
                <a:cxn ang="0">
                  <a:pos x="0" y="864"/>
                </a:cxn>
                <a:cxn ang="0">
                  <a:pos x="0" y="858"/>
                </a:cxn>
                <a:cxn ang="0">
                  <a:pos x="0" y="570"/>
                </a:cxn>
                <a:cxn ang="0">
                  <a:pos x="54" y="570"/>
                </a:cxn>
                <a:cxn ang="0">
                  <a:pos x="54" y="576"/>
                </a:cxn>
                <a:cxn ang="0">
                  <a:pos x="0" y="576"/>
                </a:cxn>
                <a:cxn ang="0">
                  <a:pos x="0" y="570"/>
                </a:cxn>
                <a:cxn ang="0">
                  <a:pos x="0" y="288"/>
                </a:cxn>
                <a:cxn ang="0">
                  <a:pos x="54" y="288"/>
                </a:cxn>
                <a:cxn ang="0">
                  <a:pos x="54" y="294"/>
                </a:cxn>
                <a:cxn ang="0">
                  <a:pos x="0" y="294"/>
                </a:cxn>
                <a:cxn ang="0">
                  <a:pos x="0" y="288"/>
                </a:cxn>
                <a:cxn ang="0">
                  <a:pos x="0" y="0"/>
                </a:cxn>
                <a:cxn ang="0">
                  <a:pos x="54" y="0"/>
                </a:cxn>
                <a:cxn ang="0">
                  <a:pos x="54" y="6"/>
                </a:cxn>
                <a:cxn ang="0">
                  <a:pos x="0" y="6"/>
                </a:cxn>
                <a:cxn ang="0">
                  <a:pos x="0" y="0"/>
                </a:cxn>
              </a:cxnLst>
              <a:rect l="0" t="0" r="r" b="b"/>
              <a:pathLst>
                <a:path w="54" h="2292">
                  <a:moveTo>
                    <a:pt x="0" y="2286"/>
                  </a:moveTo>
                  <a:lnTo>
                    <a:pt x="54" y="2286"/>
                  </a:lnTo>
                  <a:lnTo>
                    <a:pt x="54" y="2292"/>
                  </a:lnTo>
                  <a:lnTo>
                    <a:pt x="0" y="2292"/>
                  </a:lnTo>
                  <a:lnTo>
                    <a:pt x="0" y="2286"/>
                  </a:lnTo>
                  <a:close/>
                  <a:moveTo>
                    <a:pt x="0" y="1998"/>
                  </a:moveTo>
                  <a:lnTo>
                    <a:pt x="54" y="1998"/>
                  </a:lnTo>
                  <a:lnTo>
                    <a:pt x="54" y="2004"/>
                  </a:lnTo>
                  <a:lnTo>
                    <a:pt x="0" y="2004"/>
                  </a:lnTo>
                  <a:lnTo>
                    <a:pt x="0" y="1998"/>
                  </a:lnTo>
                  <a:close/>
                  <a:moveTo>
                    <a:pt x="0" y="1716"/>
                  </a:moveTo>
                  <a:lnTo>
                    <a:pt x="54" y="1716"/>
                  </a:lnTo>
                  <a:lnTo>
                    <a:pt x="54" y="1722"/>
                  </a:lnTo>
                  <a:lnTo>
                    <a:pt x="0" y="1722"/>
                  </a:lnTo>
                  <a:lnTo>
                    <a:pt x="0" y="1716"/>
                  </a:lnTo>
                  <a:close/>
                  <a:moveTo>
                    <a:pt x="0" y="1428"/>
                  </a:moveTo>
                  <a:lnTo>
                    <a:pt x="54" y="1428"/>
                  </a:lnTo>
                  <a:lnTo>
                    <a:pt x="54" y="1434"/>
                  </a:lnTo>
                  <a:lnTo>
                    <a:pt x="0" y="1434"/>
                  </a:lnTo>
                  <a:lnTo>
                    <a:pt x="0" y="1428"/>
                  </a:lnTo>
                  <a:close/>
                  <a:moveTo>
                    <a:pt x="0" y="1140"/>
                  </a:moveTo>
                  <a:lnTo>
                    <a:pt x="54" y="1140"/>
                  </a:lnTo>
                  <a:lnTo>
                    <a:pt x="54" y="1146"/>
                  </a:lnTo>
                  <a:lnTo>
                    <a:pt x="0" y="1146"/>
                  </a:lnTo>
                  <a:lnTo>
                    <a:pt x="0" y="1140"/>
                  </a:lnTo>
                  <a:close/>
                  <a:moveTo>
                    <a:pt x="0" y="858"/>
                  </a:moveTo>
                  <a:lnTo>
                    <a:pt x="54" y="858"/>
                  </a:lnTo>
                  <a:lnTo>
                    <a:pt x="54" y="864"/>
                  </a:lnTo>
                  <a:lnTo>
                    <a:pt x="0" y="864"/>
                  </a:lnTo>
                  <a:lnTo>
                    <a:pt x="0" y="858"/>
                  </a:lnTo>
                  <a:close/>
                  <a:moveTo>
                    <a:pt x="0" y="570"/>
                  </a:moveTo>
                  <a:lnTo>
                    <a:pt x="54" y="570"/>
                  </a:lnTo>
                  <a:lnTo>
                    <a:pt x="54" y="576"/>
                  </a:lnTo>
                  <a:lnTo>
                    <a:pt x="0" y="576"/>
                  </a:lnTo>
                  <a:lnTo>
                    <a:pt x="0" y="570"/>
                  </a:lnTo>
                  <a:close/>
                  <a:moveTo>
                    <a:pt x="0" y="288"/>
                  </a:moveTo>
                  <a:lnTo>
                    <a:pt x="54" y="288"/>
                  </a:lnTo>
                  <a:lnTo>
                    <a:pt x="54" y="294"/>
                  </a:lnTo>
                  <a:lnTo>
                    <a:pt x="0" y="294"/>
                  </a:lnTo>
                  <a:lnTo>
                    <a:pt x="0" y="288"/>
                  </a:lnTo>
                  <a:close/>
                  <a:moveTo>
                    <a:pt x="0" y="0"/>
                  </a:moveTo>
                  <a:lnTo>
                    <a:pt x="54" y="0"/>
                  </a:lnTo>
                  <a:lnTo>
                    <a:pt x="54" y="6"/>
                  </a:lnTo>
                  <a:lnTo>
                    <a:pt x="0" y="6"/>
                  </a:lnTo>
                  <a:lnTo>
                    <a:pt x="0" y="0"/>
                  </a:lnTo>
                  <a:close/>
                </a:path>
              </a:pathLst>
            </a:custGeom>
            <a:solidFill>
              <a:srgbClr val="595959"/>
            </a:solidFill>
            <a:ln w="9525" cap="flat">
              <a:no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10"/>
            <p:cNvSpPr>
              <a:spLocks/>
            </p:cNvSpPr>
            <p:nvPr/>
          </p:nvSpPr>
          <p:spPr bwMode="auto">
            <a:xfrm>
              <a:off x="1008063" y="1912938"/>
              <a:ext cx="7348538" cy="2981325"/>
            </a:xfrm>
            <a:custGeom>
              <a:avLst/>
              <a:gdLst/>
              <a:ahLst/>
              <a:cxnLst>
                <a:cxn ang="0">
                  <a:pos x="351" y="2425"/>
                </a:cxn>
                <a:cxn ang="0">
                  <a:pos x="785" y="2183"/>
                </a:cxn>
                <a:cxn ang="0">
                  <a:pos x="1123" y="1793"/>
                </a:cxn>
                <a:cxn ang="0">
                  <a:pos x="1576" y="2073"/>
                </a:cxn>
                <a:cxn ang="0">
                  <a:pos x="1977" y="2355"/>
                </a:cxn>
                <a:cxn ang="0">
                  <a:pos x="2463" y="2529"/>
                </a:cxn>
                <a:cxn ang="0">
                  <a:pos x="2837" y="1961"/>
                </a:cxn>
                <a:cxn ang="0">
                  <a:pos x="3299" y="1473"/>
                </a:cxn>
                <a:cxn ang="0">
                  <a:pos x="3702" y="1158"/>
                </a:cxn>
                <a:cxn ang="0">
                  <a:pos x="4029" y="907"/>
                </a:cxn>
                <a:cxn ang="0">
                  <a:pos x="4417" y="838"/>
                </a:cxn>
                <a:cxn ang="0">
                  <a:pos x="4825" y="2"/>
                </a:cxn>
                <a:cxn ang="0">
                  <a:pos x="5169" y="1062"/>
                </a:cxn>
                <a:cxn ang="0">
                  <a:pos x="5507" y="1210"/>
                </a:cxn>
                <a:cxn ang="0">
                  <a:pos x="5937" y="1781"/>
                </a:cxn>
                <a:cxn ang="0">
                  <a:pos x="6200" y="1793"/>
                </a:cxn>
                <a:cxn ang="0">
                  <a:pos x="6586" y="1723"/>
                </a:cxn>
                <a:cxn ang="0">
                  <a:pos x="7000" y="1970"/>
                </a:cxn>
                <a:cxn ang="0">
                  <a:pos x="7443" y="2358"/>
                </a:cxn>
                <a:cxn ang="0">
                  <a:pos x="7723" y="2556"/>
                </a:cxn>
                <a:cxn ang="0">
                  <a:pos x="8318" y="3024"/>
                </a:cxn>
                <a:cxn ang="0">
                  <a:pos x="8732" y="3475"/>
                </a:cxn>
                <a:cxn ang="0">
                  <a:pos x="9187" y="4556"/>
                </a:cxn>
                <a:cxn ang="0">
                  <a:pos x="9510" y="4807"/>
                </a:cxn>
                <a:cxn ang="0">
                  <a:pos x="9948" y="4924"/>
                </a:cxn>
                <a:cxn ang="0">
                  <a:pos x="10228" y="4182"/>
                </a:cxn>
                <a:cxn ang="0">
                  <a:pos x="10757" y="2905"/>
                </a:cxn>
                <a:cxn ang="0">
                  <a:pos x="11209" y="2339"/>
                </a:cxn>
                <a:cxn ang="0">
                  <a:pos x="11647" y="2025"/>
                </a:cxn>
                <a:cxn ang="0">
                  <a:pos x="11960" y="1840"/>
                </a:cxn>
                <a:cxn ang="0">
                  <a:pos x="12338" y="1879"/>
                </a:cxn>
                <a:cxn ang="0">
                  <a:pos x="11983" y="1889"/>
                </a:cxn>
                <a:cxn ang="0">
                  <a:pos x="11576" y="2170"/>
                </a:cxn>
                <a:cxn ang="0">
                  <a:pos x="11134" y="2432"/>
                </a:cxn>
                <a:cxn ang="0">
                  <a:pos x="10722" y="3290"/>
                </a:cxn>
                <a:cxn ang="0">
                  <a:pos x="10272" y="4225"/>
                </a:cxn>
                <a:cxn ang="0">
                  <a:pos x="9899" y="4967"/>
                </a:cxn>
                <a:cxn ang="0">
                  <a:pos x="9473" y="4860"/>
                </a:cxn>
                <a:cxn ang="0">
                  <a:pos x="9126" y="4574"/>
                </a:cxn>
                <a:cxn ang="0">
                  <a:pos x="8827" y="3568"/>
                </a:cxn>
                <a:cxn ang="0">
                  <a:pos x="8376" y="3250"/>
                </a:cxn>
                <a:cxn ang="0">
                  <a:pos x="7884" y="2471"/>
                </a:cxn>
                <a:cxn ang="0">
                  <a:pos x="7400" y="2403"/>
                </a:cxn>
                <a:cxn ang="0">
                  <a:pos x="6981" y="2030"/>
                </a:cxn>
                <a:cxn ang="0">
                  <a:pos x="6637" y="1864"/>
                </a:cxn>
                <a:cxn ang="0">
                  <a:pos x="6255" y="1826"/>
                </a:cxn>
                <a:cxn ang="0">
                  <a:pos x="5878" y="1806"/>
                </a:cxn>
                <a:cxn ang="0">
                  <a:pos x="5540" y="1641"/>
                </a:cxn>
                <a:cxn ang="0">
                  <a:pos x="5110" y="1085"/>
                </a:cxn>
                <a:cxn ang="0">
                  <a:pos x="4848" y="49"/>
                </a:cxn>
                <a:cxn ang="0">
                  <a:pos x="4357" y="861"/>
                </a:cxn>
                <a:cxn ang="0">
                  <a:pos x="4029" y="952"/>
                </a:cxn>
                <a:cxn ang="0">
                  <a:pos x="3711" y="1194"/>
                </a:cxn>
                <a:cxn ang="0">
                  <a:pos x="3380" y="1512"/>
                </a:cxn>
                <a:cxn ang="0">
                  <a:pos x="2968" y="1665"/>
                </a:cxn>
                <a:cxn ang="0">
                  <a:pos x="2560" y="2385"/>
                </a:cxn>
                <a:cxn ang="0">
                  <a:pos x="2112" y="2463"/>
                </a:cxn>
                <a:cxn ang="0">
                  <a:pos x="1655" y="2335"/>
                </a:cxn>
                <a:cxn ang="0">
                  <a:pos x="1320" y="2034"/>
                </a:cxn>
                <a:cxn ang="0">
                  <a:pos x="929" y="2222"/>
                </a:cxn>
                <a:cxn ang="0">
                  <a:pos x="564" y="2461"/>
                </a:cxn>
                <a:cxn ang="0">
                  <a:pos x="152" y="2657"/>
                </a:cxn>
              </a:cxnLst>
              <a:rect l="0" t="0" r="r" b="b"/>
              <a:pathLst>
                <a:path w="12343" h="5009">
                  <a:moveTo>
                    <a:pt x="56" y="2505"/>
                  </a:moveTo>
                  <a:lnTo>
                    <a:pt x="168" y="2601"/>
                  </a:lnTo>
                  <a:lnTo>
                    <a:pt x="143" y="2594"/>
                  </a:lnTo>
                  <a:lnTo>
                    <a:pt x="255" y="2578"/>
                  </a:lnTo>
                  <a:lnTo>
                    <a:pt x="233" y="2591"/>
                  </a:lnTo>
                  <a:lnTo>
                    <a:pt x="345" y="2431"/>
                  </a:lnTo>
                  <a:cubicBezTo>
                    <a:pt x="347" y="2429"/>
                    <a:pt x="349" y="2427"/>
                    <a:pt x="351" y="2425"/>
                  </a:cubicBezTo>
                  <a:lnTo>
                    <a:pt x="447" y="2345"/>
                  </a:lnTo>
                  <a:cubicBezTo>
                    <a:pt x="457" y="2336"/>
                    <a:pt x="472" y="2335"/>
                    <a:pt x="483" y="2342"/>
                  </a:cubicBezTo>
                  <a:lnTo>
                    <a:pt x="595" y="2406"/>
                  </a:lnTo>
                  <a:lnTo>
                    <a:pt x="554" y="2414"/>
                  </a:lnTo>
                  <a:lnTo>
                    <a:pt x="666" y="2270"/>
                  </a:lnTo>
                  <a:cubicBezTo>
                    <a:pt x="668" y="2267"/>
                    <a:pt x="670" y="2265"/>
                    <a:pt x="673" y="2263"/>
                  </a:cubicBezTo>
                  <a:lnTo>
                    <a:pt x="785" y="2183"/>
                  </a:lnTo>
                  <a:cubicBezTo>
                    <a:pt x="790" y="2180"/>
                    <a:pt x="797" y="2177"/>
                    <a:pt x="803" y="2177"/>
                  </a:cubicBezTo>
                  <a:lnTo>
                    <a:pt x="899" y="2177"/>
                  </a:lnTo>
                  <a:lnTo>
                    <a:pt x="870" y="2197"/>
                  </a:lnTo>
                  <a:lnTo>
                    <a:pt x="982" y="1925"/>
                  </a:lnTo>
                  <a:cubicBezTo>
                    <a:pt x="983" y="1921"/>
                    <a:pt x="986" y="1918"/>
                    <a:pt x="989" y="1915"/>
                  </a:cubicBezTo>
                  <a:lnTo>
                    <a:pt x="1101" y="1803"/>
                  </a:lnTo>
                  <a:cubicBezTo>
                    <a:pt x="1107" y="1797"/>
                    <a:pt x="1115" y="1793"/>
                    <a:pt x="1123" y="1793"/>
                  </a:cubicBezTo>
                  <a:lnTo>
                    <a:pt x="1235" y="1793"/>
                  </a:lnTo>
                  <a:cubicBezTo>
                    <a:pt x="1247" y="1793"/>
                    <a:pt x="1257" y="1800"/>
                    <a:pt x="1263" y="1809"/>
                  </a:cubicBezTo>
                  <a:lnTo>
                    <a:pt x="1375" y="2001"/>
                  </a:lnTo>
                  <a:lnTo>
                    <a:pt x="1342" y="1986"/>
                  </a:lnTo>
                  <a:lnTo>
                    <a:pt x="1438" y="1970"/>
                  </a:lnTo>
                  <a:cubicBezTo>
                    <a:pt x="1448" y="1968"/>
                    <a:pt x="1457" y="1971"/>
                    <a:pt x="1464" y="1977"/>
                  </a:cubicBezTo>
                  <a:lnTo>
                    <a:pt x="1576" y="2073"/>
                  </a:lnTo>
                  <a:cubicBezTo>
                    <a:pt x="1579" y="2076"/>
                    <a:pt x="1582" y="2079"/>
                    <a:pt x="1584" y="2082"/>
                  </a:cubicBezTo>
                  <a:lnTo>
                    <a:pt x="1696" y="2290"/>
                  </a:lnTo>
                  <a:lnTo>
                    <a:pt x="1680" y="2276"/>
                  </a:lnTo>
                  <a:lnTo>
                    <a:pt x="1792" y="2324"/>
                  </a:lnTo>
                  <a:lnTo>
                    <a:pt x="1907" y="2390"/>
                  </a:lnTo>
                  <a:lnTo>
                    <a:pt x="1881" y="2387"/>
                  </a:lnTo>
                  <a:lnTo>
                    <a:pt x="1977" y="2355"/>
                  </a:lnTo>
                  <a:cubicBezTo>
                    <a:pt x="1985" y="2353"/>
                    <a:pt x="1993" y="2353"/>
                    <a:pt x="2000" y="2356"/>
                  </a:cubicBezTo>
                  <a:lnTo>
                    <a:pt x="2112" y="2404"/>
                  </a:lnTo>
                  <a:lnTo>
                    <a:pt x="2087" y="2404"/>
                  </a:lnTo>
                  <a:lnTo>
                    <a:pt x="2199" y="2356"/>
                  </a:lnTo>
                  <a:lnTo>
                    <a:pt x="2315" y="2323"/>
                  </a:lnTo>
                  <a:cubicBezTo>
                    <a:pt x="2329" y="2319"/>
                    <a:pt x="2344" y="2325"/>
                    <a:pt x="2351" y="2337"/>
                  </a:cubicBezTo>
                  <a:lnTo>
                    <a:pt x="2463" y="2529"/>
                  </a:lnTo>
                  <a:lnTo>
                    <a:pt x="2407" y="2530"/>
                  </a:lnTo>
                  <a:lnTo>
                    <a:pt x="2503" y="2354"/>
                  </a:lnTo>
                  <a:lnTo>
                    <a:pt x="2614" y="2070"/>
                  </a:lnTo>
                  <a:cubicBezTo>
                    <a:pt x="2617" y="2062"/>
                    <a:pt x="2623" y="2055"/>
                    <a:pt x="2631" y="2052"/>
                  </a:cubicBezTo>
                  <a:lnTo>
                    <a:pt x="2743" y="2004"/>
                  </a:lnTo>
                  <a:lnTo>
                    <a:pt x="2852" y="1942"/>
                  </a:lnTo>
                  <a:lnTo>
                    <a:pt x="2837" y="1961"/>
                  </a:lnTo>
                  <a:lnTo>
                    <a:pt x="2933" y="1625"/>
                  </a:lnTo>
                  <a:cubicBezTo>
                    <a:pt x="2936" y="1613"/>
                    <a:pt x="2946" y="1604"/>
                    <a:pt x="2959" y="1602"/>
                  </a:cubicBezTo>
                  <a:lnTo>
                    <a:pt x="3071" y="1586"/>
                  </a:lnTo>
                  <a:lnTo>
                    <a:pt x="3053" y="1595"/>
                  </a:lnTo>
                  <a:lnTo>
                    <a:pt x="3165" y="1483"/>
                  </a:lnTo>
                  <a:cubicBezTo>
                    <a:pt x="3171" y="1477"/>
                    <a:pt x="3179" y="1473"/>
                    <a:pt x="3187" y="1473"/>
                  </a:cubicBezTo>
                  <a:lnTo>
                    <a:pt x="3299" y="1473"/>
                  </a:lnTo>
                  <a:lnTo>
                    <a:pt x="3411" y="1473"/>
                  </a:lnTo>
                  <a:cubicBezTo>
                    <a:pt x="3426" y="1473"/>
                    <a:pt x="3439" y="1484"/>
                    <a:pt x="3443" y="1499"/>
                  </a:cubicBezTo>
                  <a:lnTo>
                    <a:pt x="3539" y="1931"/>
                  </a:lnTo>
                  <a:lnTo>
                    <a:pt x="3476" y="1930"/>
                  </a:lnTo>
                  <a:lnTo>
                    <a:pt x="3588" y="1450"/>
                  </a:lnTo>
                  <a:cubicBezTo>
                    <a:pt x="3589" y="1449"/>
                    <a:pt x="3589" y="1447"/>
                    <a:pt x="3590" y="1446"/>
                  </a:cubicBezTo>
                  <a:lnTo>
                    <a:pt x="3702" y="1158"/>
                  </a:lnTo>
                  <a:cubicBezTo>
                    <a:pt x="3705" y="1148"/>
                    <a:pt x="3714" y="1141"/>
                    <a:pt x="3724" y="1138"/>
                  </a:cubicBezTo>
                  <a:cubicBezTo>
                    <a:pt x="3734" y="1136"/>
                    <a:pt x="3744" y="1138"/>
                    <a:pt x="3752" y="1145"/>
                  </a:cubicBezTo>
                  <a:lnTo>
                    <a:pt x="3864" y="1241"/>
                  </a:lnTo>
                  <a:lnTo>
                    <a:pt x="3814" y="1252"/>
                  </a:lnTo>
                  <a:lnTo>
                    <a:pt x="3926" y="1012"/>
                  </a:lnTo>
                  <a:cubicBezTo>
                    <a:pt x="3928" y="1009"/>
                    <a:pt x="3930" y="1005"/>
                    <a:pt x="3933" y="1003"/>
                  </a:cubicBezTo>
                  <a:lnTo>
                    <a:pt x="4029" y="907"/>
                  </a:lnTo>
                  <a:cubicBezTo>
                    <a:pt x="4041" y="894"/>
                    <a:pt x="4062" y="894"/>
                    <a:pt x="4074" y="907"/>
                  </a:cubicBezTo>
                  <a:lnTo>
                    <a:pt x="4186" y="1019"/>
                  </a:lnTo>
                  <a:lnTo>
                    <a:pt x="4137" y="1023"/>
                  </a:lnTo>
                  <a:lnTo>
                    <a:pt x="4249" y="863"/>
                  </a:lnTo>
                  <a:cubicBezTo>
                    <a:pt x="4253" y="857"/>
                    <a:pt x="4260" y="853"/>
                    <a:pt x="4267" y="851"/>
                  </a:cubicBezTo>
                  <a:lnTo>
                    <a:pt x="4379" y="819"/>
                  </a:lnTo>
                  <a:cubicBezTo>
                    <a:pt x="4395" y="814"/>
                    <a:pt x="4412" y="823"/>
                    <a:pt x="4417" y="838"/>
                  </a:cubicBezTo>
                  <a:lnTo>
                    <a:pt x="4529" y="1142"/>
                  </a:lnTo>
                  <a:lnTo>
                    <a:pt x="4468" y="1146"/>
                  </a:lnTo>
                  <a:lnTo>
                    <a:pt x="4564" y="730"/>
                  </a:lnTo>
                  <a:lnTo>
                    <a:pt x="4676" y="234"/>
                  </a:lnTo>
                  <a:cubicBezTo>
                    <a:pt x="4677" y="232"/>
                    <a:pt x="4678" y="229"/>
                    <a:pt x="4679" y="226"/>
                  </a:cubicBezTo>
                  <a:lnTo>
                    <a:pt x="4791" y="18"/>
                  </a:lnTo>
                  <a:cubicBezTo>
                    <a:pt x="4798" y="6"/>
                    <a:pt x="4811" y="0"/>
                    <a:pt x="4825" y="2"/>
                  </a:cubicBezTo>
                  <a:cubicBezTo>
                    <a:pt x="4839" y="4"/>
                    <a:pt x="4849" y="15"/>
                    <a:pt x="4851" y="29"/>
                  </a:cubicBezTo>
                  <a:lnTo>
                    <a:pt x="4963" y="829"/>
                  </a:lnTo>
                  <a:lnTo>
                    <a:pt x="4961" y="822"/>
                  </a:lnTo>
                  <a:lnTo>
                    <a:pt x="5057" y="1078"/>
                  </a:lnTo>
                  <a:lnTo>
                    <a:pt x="5023" y="1058"/>
                  </a:lnTo>
                  <a:lnTo>
                    <a:pt x="5135" y="1042"/>
                  </a:lnTo>
                  <a:cubicBezTo>
                    <a:pt x="5150" y="1040"/>
                    <a:pt x="5164" y="1048"/>
                    <a:pt x="5169" y="1062"/>
                  </a:cubicBezTo>
                  <a:lnTo>
                    <a:pt x="5281" y="1350"/>
                  </a:lnTo>
                  <a:lnTo>
                    <a:pt x="5251" y="1329"/>
                  </a:lnTo>
                  <a:lnTo>
                    <a:pt x="5363" y="1329"/>
                  </a:lnTo>
                  <a:lnTo>
                    <a:pt x="5338" y="1342"/>
                  </a:lnTo>
                  <a:lnTo>
                    <a:pt x="5450" y="1198"/>
                  </a:lnTo>
                  <a:cubicBezTo>
                    <a:pt x="5458" y="1188"/>
                    <a:pt x="5470" y="1184"/>
                    <a:pt x="5482" y="1186"/>
                  </a:cubicBezTo>
                  <a:cubicBezTo>
                    <a:pt x="5494" y="1189"/>
                    <a:pt x="5504" y="1198"/>
                    <a:pt x="5507" y="1210"/>
                  </a:cubicBezTo>
                  <a:lnTo>
                    <a:pt x="5603" y="1626"/>
                  </a:lnTo>
                  <a:lnTo>
                    <a:pt x="5553" y="1607"/>
                  </a:lnTo>
                  <a:lnTo>
                    <a:pt x="5665" y="1527"/>
                  </a:lnTo>
                  <a:cubicBezTo>
                    <a:pt x="5669" y="1524"/>
                    <a:pt x="5674" y="1523"/>
                    <a:pt x="5679" y="1522"/>
                  </a:cubicBezTo>
                  <a:lnTo>
                    <a:pt x="5791" y="1506"/>
                  </a:lnTo>
                  <a:cubicBezTo>
                    <a:pt x="5805" y="1504"/>
                    <a:pt x="5819" y="1511"/>
                    <a:pt x="5825" y="1525"/>
                  </a:cubicBezTo>
                  <a:lnTo>
                    <a:pt x="5937" y="1781"/>
                  </a:lnTo>
                  <a:lnTo>
                    <a:pt x="5916" y="1763"/>
                  </a:lnTo>
                  <a:lnTo>
                    <a:pt x="6028" y="1795"/>
                  </a:lnTo>
                  <a:cubicBezTo>
                    <a:pt x="6033" y="1796"/>
                    <a:pt x="6038" y="1799"/>
                    <a:pt x="6042" y="1803"/>
                  </a:cubicBezTo>
                  <a:lnTo>
                    <a:pt x="6138" y="1899"/>
                  </a:lnTo>
                  <a:lnTo>
                    <a:pt x="6093" y="1899"/>
                  </a:lnTo>
                  <a:lnTo>
                    <a:pt x="6205" y="1787"/>
                  </a:lnTo>
                  <a:lnTo>
                    <a:pt x="6200" y="1793"/>
                  </a:lnTo>
                  <a:lnTo>
                    <a:pt x="6312" y="1601"/>
                  </a:lnTo>
                  <a:cubicBezTo>
                    <a:pt x="6317" y="1593"/>
                    <a:pt x="6326" y="1587"/>
                    <a:pt x="6335" y="1586"/>
                  </a:cubicBezTo>
                  <a:cubicBezTo>
                    <a:pt x="6345" y="1584"/>
                    <a:pt x="6355" y="1588"/>
                    <a:pt x="6362" y="1595"/>
                  </a:cubicBezTo>
                  <a:lnTo>
                    <a:pt x="6474" y="1707"/>
                  </a:lnTo>
                  <a:lnTo>
                    <a:pt x="6456" y="1698"/>
                  </a:lnTo>
                  <a:lnTo>
                    <a:pt x="6568" y="1714"/>
                  </a:lnTo>
                  <a:cubicBezTo>
                    <a:pt x="6575" y="1715"/>
                    <a:pt x="6581" y="1718"/>
                    <a:pt x="6586" y="1723"/>
                  </a:cubicBezTo>
                  <a:lnTo>
                    <a:pt x="6682" y="1819"/>
                  </a:lnTo>
                  <a:lnTo>
                    <a:pt x="6672" y="1812"/>
                  </a:lnTo>
                  <a:lnTo>
                    <a:pt x="6784" y="1860"/>
                  </a:lnTo>
                  <a:cubicBezTo>
                    <a:pt x="6787" y="1861"/>
                    <a:pt x="6790" y="1863"/>
                    <a:pt x="6792" y="1865"/>
                  </a:cubicBezTo>
                  <a:lnTo>
                    <a:pt x="6904" y="1961"/>
                  </a:lnTo>
                  <a:lnTo>
                    <a:pt x="6888" y="1954"/>
                  </a:lnTo>
                  <a:lnTo>
                    <a:pt x="7000" y="1970"/>
                  </a:lnTo>
                  <a:cubicBezTo>
                    <a:pt x="7003" y="1970"/>
                    <a:pt x="7007" y="1971"/>
                    <a:pt x="7010" y="1973"/>
                  </a:cubicBezTo>
                  <a:lnTo>
                    <a:pt x="7106" y="2021"/>
                  </a:lnTo>
                  <a:cubicBezTo>
                    <a:pt x="7112" y="2024"/>
                    <a:pt x="7117" y="2029"/>
                    <a:pt x="7120" y="2035"/>
                  </a:cubicBezTo>
                  <a:lnTo>
                    <a:pt x="7232" y="2259"/>
                  </a:lnTo>
                  <a:lnTo>
                    <a:pt x="7216" y="2244"/>
                  </a:lnTo>
                  <a:lnTo>
                    <a:pt x="7328" y="2292"/>
                  </a:lnTo>
                  <a:lnTo>
                    <a:pt x="7443" y="2358"/>
                  </a:lnTo>
                  <a:cubicBezTo>
                    <a:pt x="7448" y="2360"/>
                    <a:pt x="7452" y="2364"/>
                    <a:pt x="7454" y="2368"/>
                  </a:cubicBezTo>
                  <a:lnTo>
                    <a:pt x="7566" y="2544"/>
                  </a:lnTo>
                  <a:lnTo>
                    <a:pt x="7534" y="2530"/>
                  </a:lnTo>
                  <a:lnTo>
                    <a:pt x="7630" y="2514"/>
                  </a:lnTo>
                  <a:cubicBezTo>
                    <a:pt x="7635" y="2513"/>
                    <a:pt x="7640" y="2513"/>
                    <a:pt x="7644" y="2515"/>
                  </a:cubicBezTo>
                  <a:lnTo>
                    <a:pt x="7756" y="2547"/>
                  </a:lnTo>
                  <a:lnTo>
                    <a:pt x="7723" y="2556"/>
                  </a:lnTo>
                  <a:lnTo>
                    <a:pt x="7835" y="2428"/>
                  </a:lnTo>
                  <a:cubicBezTo>
                    <a:pt x="7847" y="2415"/>
                    <a:pt x="7867" y="2414"/>
                    <a:pt x="7880" y="2425"/>
                  </a:cubicBezTo>
                  <a:lnTo>
                    <a:pt x="7992" y="2521"/>
                  </a:lnTo>
                  <a:cubicBezTo>
                    <a:pt x="7995" y="2523"/>
                    <a:pt x="7997" y="2526"/>
                    <a:pt x="7998" y="2528"/>
                  </a:cubicBezTo>
                  <a:lnTo>
                    <a:pt x="8110" y="2704"/>
                  </a:lnTo>
                  <a:lnTo>
                    <a:pt x="8206" y="2848"/>
                  </a:lnTo>
                  <a:lnTo>
                    <a:pt x="8318" y="3024"/>
                  </a:lnTo>
                  <a:lnTo>
                    <a:pt x="8431" y="3217"/>
                  </a:lnTo>
                  <a:lnTo>
                    <a:pt x="8395" y="3203"/>
                  </a:lnTo>
                  <a:lnTo>
                    <a:pt x="8507" y="3171"/>
                  </a:lnTo>
                  <a:cubicBezTo>
                    <a:pt x="8520" y="3167"/>
                    <a:pt x="8535" y="3172"/>
                    <a:pt x="8542" y="3184"/>
                  </a:cubicBezTo>
                  <a:lnTo>
                    <a:pt x="8654" y="3360"/>
                  </a:lnTo>
                  <a:lnTo>
                    <a:pt x="8749" y="3486"/>
                  </a:lnTo>
                  <a:lnTo>
                    <a:pt x="8732" y="3475"/>
                  </a:lnTo>
                  <a:lnTo>
                    <a:pt x="8844" y="3507"/>
                  </a:lnTo>
                  <a:cubicBezTo>
                    <a:pt x="8853" y="3509"/>
                    <a:pt x="8861" y="3516"/>
                    <a:pt x="8865" y="3525"/>
                  </a:cubicBezTo>
                  <a:lnTo>
                    <a:pt x="8977" y="3781"/>
                  </a:lnTo>
                  <a:lnTo>
                    <a:pt x="8974" y="3776"/>
                  </a:lnTo>
                  <a:lnTo>
                    <a:pt x="9086" y="3952"/>
                  </a:lnTo>
                  <a:cubicBezTo>
                    <a:pt x="9089" y="3956"/>
                    <a:pt x="9090" y="3960"/>
                    <a:pt x="9091" y="3964"/>
                  </a:cubicBezTo>
                  <a:lnTo>
                    <a:pt x="9187" y="4556"/>
                  </a:lnTo>
                  <a:lnTo>
                    <a:pt x="9185" y="4549"/>
                  </a:lnTo>
                  <a:lnTo>
                    <a:pt x="9297" y="4821"/>
                  </a:lnTo>
                  <a:lnTo>
                    <a:pt x="9293" y="4814"/>
                  </a:lnTo>
                  <a:lnTo>
                    <a:pt x="9405" y="4958"/>
                  </a:lnTo>
                  <a:lnTo>
                    <a:pt x="9354" y="4958"/>
                  </a:lnTo>
                  <a:lnTo>
                    <a:pt x="9466" y="4814"/>
                  </a:lnTo>
                  <a:cubicBezTo>
                    <a:pt x="9477" y="4800"/>
                    <a:pt x="9496" y="4797"/>
                    <a:pt x="9510" y="4807"/>
                  </a:cubicBezTo>
                  <a:lnTo>
                    <a:pt x="9622" y="4887"/>
                  </a:lnTo>
                  <a:lnTo>
                    <a:pt x="9603" y="4881"/>
                  </a:lnTo>
                  <a:lnTo>
                    <a:pt x="9699" y="4881"/>
                  </a:lnTo>
                  <a:lnTo>
                    <a:pt x="9679" y="4889"/>
                  </a:lnTo>
                  <a:lnTo>
                    <a:pt x="9791" y="4793"/>
                  </a:lnTo>
                  <a:cubicBezTo>
                    <a:pt x="9804" y="4782"/>
                    <a:pt x="9824" y="4783"/>
                    <a:pt x="9836" y="4796"/>
                  </a:cubicBezTo>
                  <a:lnTo>
                    <a:pt x="9948" y="4924"/>
                  </a:lnTo>
                  <a:lnTo>
                    <a:pt x="9896" y="4928"/>
                  </a:lnTo>
                  <a:lnTo>
                    <a:pt x="10008" y="4752"/>
                  </a:lnTo>
                  <a:lnTo>
                    <a:pt x="10005" y="4761"/>
                  </a:lnTo>
                  <a:lnTo>
                    <a:pt x="10117" y="4377"/>
                  </a:lnTo>
                  <a:cubicBezTo>
                    <a:pt x="10117" y="4374"/>
                    <a:pt x="10118" y="4372"/>
                    <a:pt x="10119" y="4370"/>
                  </a:cubicBezTo>
                  <a:lnTo>
                    <a:pt x="10215" y="4194"/>
                  </a:lnTo>
                  <a:cubicBezTo>
                    <a:pt x="10218" y="4189"/>
                    <a:pt x="10222" y="4185"/>
                    <a:pt x="10228" y="4182"/>
                  </a:cubicBezTo>
                  <a:lnTo>
                    <a:pt x="10340" y="4118"/>
                  </a:lnTo>
                  <a:lnTo>
                    <a:pt x="10325" y="4137"/>
                  </a:lnTo>
                  <a:lnTo>
                    <a:pt x="10437" y="3737"/>
                  </a:lnTo>
                  <a:lnTo>
                    <a:pt x="10550" y="3477"/>
                  </a:lnTo>
                  <a:lnTo>
                    <a:pt x="10663" y="3266"/>
                  </a:lnTo>
                  <a:lnTo>
                    <a:pt x="10661" y="3273"/>
                  </a:lnTo>
                  <a:lnTo>
                    <a:pt x="10757" y="2905"/>
                  </a:lnTo>
                  <a:lnTo>
                    <a:pt x="10869" y="2567"/>
                  </a:lnTo>
                  <a:cubicBezTo>
                    <a:pt x="10873" y="2556"/>
                    <a:pt x="10883" y="2548"/>
                    <a:pt x="10895" y="2546"/>
                  </a:cubicBezTo>
                  <a:lnTo>
                    <a:pt x="11007" y="2530"/>
                  </a:lnTo>
                  <a:lnTo>
                    <a:pt x="10985" y="2543"/>
                  </a:lnTo>
                  <a:lnTo>
                    <a:pt x="11097" y="2383"/>
                  </a:lnTo>
                  <a:cubicBezTo>
                    <a:pt x="11101" y="2377"/>
                    <a:pt x="11107" y="2373"/>
                    <a:pt x="11113" y="2371"/>
                  </a:cubicBezTo>
                  <a:lnTo>
                    <a:pt x="11209" y="2339"/>
                  </a:lnTo>
                  <a:lnTo>
                    <a:pt x="11323" y="2307"/>
                  </a:lnTo>
                  <a:lnTo>
                    <a:pt x="11307" y="2316"/>
                  </a:lnTo>
                  <a:lnTo>
                    <a:pt x="11419" y="2188"/>
                  </a:lnTo>
                  <a:cubicBezTo>
                    <a:pt x="11422" y="2186"/>
                    <a:pt x="11425" y="2183"/>
                    <a:pt x="11428" y="2182"/>
                  </a:cubicBezTo>
                  <a:lnTo>
                    <a:pt x="11540" y="2118"/>
                  </a:lnTo>
                  <a:lnTo>
                    <a:pt x="11535" y="2121"/>
                  </a:lnTo>
                  <a:lnTo>
                    <a:pt x="11647" y="2025"/>
                  </a:lnTo>
                  <a:lnTo>
                    <a:pt x="11639" y="2034"/>
                  </a:lnTo>
                  <a:lnTo>
                    <a:pt x="11735" y="1858"/>
                  </a:lnTo>
                  <a:cubicBezTo>
                    <a:pt x="11739" y="1851"/>
                    <a:pt x="11746" y="1845"/>
                    <a:pt x="11755" y="1843"/>
                  </a:cubicBezTo>
                  <a:lnTo>
                    <a:pt x="11867" y="1811"/>
                  </a:lnTo>
                  <a:cubicBezTo>
                    <a:pt x="11871" y="1809"/>
                    <a:pt x="11876" y="1809"/>
                    <a:pt x="11880" y="1810"/>
                  </a:cubicBezTo>
                  <a:lnTo>
                    <a:pt x="11992" y="1826"/>
                  </a:lnTo>
                  <a:lnTo>
                    <a:pt x="11960" y="1840"/>
                  </a:lnTo>
                  <a:lnTo>
                    <a:pt x="12072" y="1664"/>
                  </a:lnTo>
                  <a:cubicBezTo>
                    <a:pt x="12079" y="1654"/>
                    <a:pt x="12090" y="1649"/>
                    <a:pt x="12102" y="1650"/>
                  </a:cubicBezTo>
                  <a:cubicBezTo>
                    <a:pt x="12113" y="1650"/>
                    <a:pt x="12124" y="1657"/>
                    <a:pt x="12128" y="1668"/>
                  </a:cubicBezTo>
                  <a:lnTo>
                    <a:pt x="12240" y="1908"/>
                  </a:lnTo>
                  <a:lnTo>
                    <a:pt x="12201" y="1891"/>
                  </a:lnTo>
                  <a:lnTo>
                    <a:pt x="12297" y="1859"/>
                  </a:lnTo>
                  <a:cubicBezTo>
                    <a:pt x="12314" y="1854"/>
                    <a:pt x="12332" y="1863"/>
                    <a:pt x="12338" y="1879"/>
                  </a:cubicBezTo>
                  <a:cubicBezTo>
                    <a:pt x="12343" y="1896"/>
                    <a:pt x="12334" y="1914"/>
                    <a:pt x="12318" y="1920"/>
                  </a:cubicBezTo>
                  <a:lnTo>
                    <a:pt x="12222" y="1952"/>
                  </a:lnTo>
                  <a:cubicBezTo>
                    <a:pt x="12206" y="1957"/>
                    <a:pt x="12189" y="1950"/>
                    <a:pt x="12182" y="1935"/>
                  </a:cubicBezTo>
                  <a:lnTo>
                    <a:pt x="12070" y="1695"/>
                  </a:lnTo>
                  <a:lnTo>
                    <a:pt x="12126" y="1699"/>
                  </a:lnTo>
                  <a:lnTo>
                    <a:pt x="12014" y="1875"/>
                  </a:lnTo>
                  <a:cubicBezTo>
                    <a:pt x="12008" y="1885"/>
                    <a:pt x="11995" y="1891"/>
                    <a:pt x="11983" y="1889"/>
                  </a:cubicBezTo>
                  <a:lnTo>
                    <a:pt x="11871" y="1873"/>
                  </a:lnTo>
                  <a:lnTo>
                    <a:pt x="11884" y="1872"/>
                  </a:lnTo>
                  <a:lnTo>
                    <a:pt x="11772" y="1904"/>
                  </a:lnTo>
                  <a:lnTo>
                    <a:pt x="11792" y="1889"/>
                  </a:lnTo>
                  <a:lnTo>
                    <a:pt x="11696" y="2065"/>
                  </a:lnTo>
                  <a:cubicBezTo>
                    <a:pt x="11694" y="2068"/>
                    <a:pt x="11691" y="2071"/>
                    <a:pt x="11688" y="2074"/>
                  </a:cubicBezTo>
                  <a:lnTo>
                    <a:pt x="11576" y="2170"/>
                  </a:lnTo>
                  <a:cubicBezTo>
                    <a:pt x="11575" y="2171"/>
                    <a:pt x="11573" y="2172"/>
                    <a:pt x="11571" y="2173"/>
                  </a:cubicBezTo>
                  <a:lnTo>
                    <a:pt x="11459" y="2237"/>
                  </a:lnTo>
                  <a:lnTo>
                    <a:pt x="11468" y="2231"/>
                  </a:lnTo>
                  <a:lnTo>
                    <a:pt x="11356" y="2359"/>
                  </a:lnTo>
                  <a:cubicBezTo>
                    <a:pt x="11351" y="2363"/>
                    <a:pt x="11346" y="2367"/>
                    <a:pt x="11340" y="2368"/>
                  </a:cubicBezTo>
                  <a:lnTo>
                    <a:pt x="11230" y="2400"/>
                  </a:lnTo>
                  <a:lnTo>
                    <a:pt x="11134" y="2432"/>
                  </a:lnTo>
                  <a:lnTo>
                    <a:pt x="11150" y="2420"/>
                  </a:lnTo>
                  <a:lnTo>
                    <a:pt x="11038" y="2580"/>
                  </a:lnTo>
                  <a:cubicBezTo>
                    <a:pt x="11033" y="2587"/>
                    <a:pt x="11025" y="2592"/>
                    <a:pt x="11016" y="2593"/>
                  </a:cubicBezTo>
                  <a:lnTo>
                    <a:pt x="10904" y="2609"/>
                  </a:lnTo>
                  <a:lnTo>
                    <a:pt x="10930" y="2588"/>
                  </a:lnTo>
                  <a:lnTo>
                    <a:pt x="10818" y="2922"/>
                  </a:lnTo>
                  <a:lnTo>
                    <a:pt x="10722" y="3290"/>
                  </a:lnTo>
                  <a:cubicBezTo>
                    <a:pt x="10722" y="3292"/>
                    <a:pt x="10721" y="3294"/>
                    <a:pt x="10720" y="3297"/>
                  </a:cubicBezTo>
                  <a:lnTo>
                    <a:pt x="10609" y="3502"/>
                  </a:lnTo>
                  <a:lnTo>
                    <a:pt x="10498" y="3754"/>
                  </a:lnTo>
                  <a:lnTo>
                    <a:pt x="10386" y="4154"/>
                  </a:lnTo>
                  <a:cubicBezTo>
                    <a:pt x="10384" y="4162"/>
                    <a:pt x="10379" y="4169"/>
                    <a:pt x="10371" y="4173"/>
                  </a:cubicBezTo>
                  <a:lnTo>
                    <a:pt x="10259" y="4237"/>
                  </a:lnTo>
                  <a:lnTo>
                    <a:pt x="10272" y="4225"/>
                  </a:lnTo>
                  <a:lnTo>
                    <a:pt x="10176" y="4401"/>
                  </a:lnTo>
                  <a:lnTo>
                    <a:pt x="10178" y="4394"/>
                  </a:lnTo>
                  <a:lnTo>
                    <a:pt x="10066" y="4778"/>
                  </a:lnTo>
                  <a:cubicBezTo>
                    <a:pt x="10065" y="4781"/>
                    <a:pt x="10064" y="4784"/>
                    <a:pt x="10062" y="4787"/>
                  </a:cubicBezTo>
                  <a:lnTo>
                    <a:pt x="9950" y="4963"/>
                  </a:lnTo>
                  <a:cubicBezTo>
                    <a:pt x="9945" y="4971"/>
                    <a:pt x="9936" y="4977"/>
                    <a:pt x="9926" y="4977"/>
                  </a:cubicBezTo>
                  <a:cubicBezTo>
                    <a:pt x="9916" y="4978"/>
                    <a:pt x="9906" y="4974"/>
                    <a:pt x="9899" y="4967"/>
                  </a:cubicBezTo>
                  <a:lnTo>
                    <a:pt x="9787" y="4839"/>
                  </a:lnTo>
                  <a:lnTo>
                    <a:pt x="9832" y="4842"/>
                  </a:lnTo>
                  <a:lnTo>
                    <a:pt x="9720" y="4938"/>
                  </a:lnTo>
                  <a:cubicBezTo>
                    <a:pt x="9714" y="4943"/>
                    <a:pt x="9707" y="4945"/>
                    <a:pt x="9699" y="4945"/>
                  </a:cubicBezTo>
                  <a:lnTo>
                    <a:pt x="9603" y="4945"/>
                  </a:lnTo>
                  <a:cubicBezTo>
                    <a:pt x="9597" y="4945"/>
                    <a:pt x="9590" y="4943"/>
                    <a:pt x="9585" y="4940"/>
                  </a:cubicBezTo>
                  <a:lnTo>
                    <a:pt x="9473" y="4860"/>
                  </a:lnTo>
                  <a:lnTo>
                    <a:pt x="9517" y="4853"/>
                  </a:lnTo>
                  <a:lnTo>
                    <a:pt x="9405" y="4997"/>
                  </a:lnTo>
                  <a:cubicBezTo>
                    <a:pt x="9399" y="5005"/>
                    <a:pt x="9389" y="5009"/>
                    <a:pt x="9379" y="5009"/>
                  </a:cubicBezTo>
                  <a:cubicBezTo>
                    <a:pt x="9370" y="5009"/>
                    <a:pt x="9360" y="5005"/>
                    <a:pt x="9354" y="4997"/>
                  </a:cubicBezTo>
                  <a:lnTo>
                    <a:pt x="9242" y="4853"/>
                  </a:lnTo>
                  <a:cubicBezTo>
                    <a:pt x="9240" y="4851"/>
                    <a:pt x="9239" y="4848"/>
                    <a:pt x="9238" y="4846"/>
                  </a:cubicBezTo>
                  <a:lnTo>
                    <a:pt x="9126" y="4574"/>
                  </a:lnTo>
                  <a:cubicBezTo>
                    <a:pt x="9125" y="4571"/>
                    <a:pt x="9124" y="4569"/>
                    <a:pt x="9124" y="4567"/>
                  </a:cubicBezTo>
                  <a:lnTo>
                    <a:pt x="9028" y="3975"/>
                  </a:lnTo>
                  <a:lnTo>
                    <a:pt x="9032" y="3987"/>
                  </a:lnTo>
                  <a:lnTo>
                    <a:pt x="8920" y="3811"/>
                  </a:lnTo>
                  <a:cubicBezTo>
                    <a:pt x="8920" y="3809"/>
                    <a:pt x="8919" y="3808"/>
                    <a:pt x="8918" y="3806"/>
                  </a:cubicBezTo>
                  <a:lnTo>
                    <a:pt x="8806" y="3550"/>
                  </a:lnTo>
                  <a:lnTo>
                    <a:pt x="8827" y="3568"/>
                  </a:lnTo>
                  <a:lnTo>
                    <a:pt x="8715" y="3536"/>
                  </a:lnTo>
                  <a:cubicBezTo>
                    <a:pt x="8708" y="3534"/>
                    <a:pt x="8702" y="3530"/>
                    <a:pt x="8698" y="3525"/>
                  </a:cubicBezTo>
                  <a:lnTo>
                    <a:pt x="8600" y="3395"/>
                  </a:lnTo>
                  <a:lnTo>
                    <a:pt x="8488" y="3219"/>
                  </a:lnTo>
                  <a:lnTo>
                    <a:pt x="8524" y="3232"/>
                  </a:lnTo>
                  <a:lnTo>
                    <a:pt x="8412" y="3264"/>
                  </a:lnTo>
                  <a:cubicBezTo>
                    <a:pt x="8398" y="3268"/>
                    <a:pt x="8383" y="3262"/>
                    <a:pt x="8376" y="3250"/>
                  </a:cubicBezTo>
                  <a:lnTo>
                    <a:pt x="8264" y="3059"/>
                  </a:lnTo>
                  <a:lnTo>
                    <a:pt x="8153" y="2883"/>
                  </a:lnTo>
                  <a:lnTo>
                    <a:pt x="8056" y="2739"/>
                  </a:lnTo>
                  <a:lnTo>
                    <a:pt x="7944" y="2563"/>
                  </a:lnTo>
                  <a:lnTo>
                    <a:pt x="7951" y="2570"/>
                  </a:lnTo>
                  <a:lnTo>
                    <a:pt x="7839" y="2474"/>
                  </a:lnTo>
                  <a:lnTo>
                    <a:pt x="7884" y="2471"/>
                  </a:lnTo>
                  <a:lnTo>
                    <a:pt x="7772" y="2599"/>
                  </a:lnTo>
                  <a:cubicBezTo>
                    <a:pt x="7763" y="2608"/>
                    <a:pt x="7751" y="2612"/>
                    <a:pt x="7739" y="2608"/>
                  </a:cubicBezTo>
                  <a:lnTo>
                    <a:pt x="7627" y="2576"/>
                  </a:lnTo>
                  <a:lnTo>
                    <a:pt x="7641" y="2577"/>
                  </a:lnTo>
                  <a:lnTo>
                    <a:pt x="7545" y="2593"/>
                  </a:lnTo>
                  <a:cubicBezTo>
                    <a:pt x="7532" y="2595"/>
                    <a:pt x="7519" y="2589"/>
                    <a:pt x="7512" y="2579"/>
                  </a:cubicBezTo>
                  <a:lnTo>
                    <a:pt x="7400" y="2403"/>
                  </a:lnTo>
                  <a:lnTo>
                    <a:pt x="7412" y="2413"/>
                  </a:lnTo>
                  <a:lnTo>
                    <a:pt x="7303" y="2351"/>
                  </a:lnTo>
                  <a:lnTo>
                    <a:pt x="7191" y="2303"/>
                  </a:lnTo>
                  <a:cubicBezTo>
                    <a:pt x="7184" y="2300"/>
                    <a:pt x="7178" y="2295"/>
                    <a:pt x="7175" y="2288"/>
                  </a:cubicBezTo>
                  <a:lnTo>
                    <a:pt x="7063" y="2064"/>
                  </a:lnTo>
                  <a:lnTo>
                    <a:pt x="7077" y="2078"/>
                  </a:lnTo>
                  <a:lnTo>
                    <a:pt x="6981" y="2030"/>
                  </a:lnTo>
                  <a:lnTo>
                    <a:pt x="6991" y="2033"/>
                  </a:lnTo>
                  <a:lnTo>
                    <a:pt x="6879" y="2017"/>
                  </a:lnTo>
                  <a:cubicBezTo>
                    <a:pt x="6873" y="2016"/>
                    <a:pt x="6867" y="2014"/>
                    <a:pt x="6863" y="2010"/>
                  </a:cubicBezTo>
                  <a:lnTo>
                    <a:pt x="6751" y="1914"/>
                  </a:lnTo>
                  <a:lnTo>
                    <a:pt x="6759" y="1919"/>
                  </a:lnTo>
                  <a:lnTo>
                    <a:pt x="6647" y="1871"/>
                  </a:lnTo>
                  <a:cubicBezTo>
                    <a:pt x="6643" y="1869"/>
                    <a:pt x="6640" y="1867"/>
                    <a:pt x="6637" y="1864"/>
                  </a:cubicBezTo>
                  <a:lnTo>
                    <a:pt x="6541" y="1768"/>
                  </a:lnTo>
                  <a:lnTo>
                    <a:pt x="6559" y="1777"/>
                  </a:lnTo>
                  <a:lnTo>
                    <a:pt x="6447" y="1761"/>
                  </a:lnTo>
                  <a:cubicBezTo>
                    <a:pt x="6440" y="1760"/>
                    <a:pt x="6434" y="1757"/>
                    <a:pt x="6429" y="1752"/>
                  </a:cubicBezTo>
                  <a:lnTo>
                    <a:pt x="6317" y="1640"/>
                  </a:lnTo>
                  <a:lnTo>
                    <a:pt x="6367" y="1634"/>
                  </a:lnTo>
                  <a:lnTo>
                    <a:pt x="6255" y="1826"/>
                  </a:lnTo>
                  <a:cubicBezTo>
                    <a:pt x="6254" y="1828"/>
                    <a:pt x="6252" y="1830"/>
                    <a:pt x="6250" y="1832"/>
                  </a:cubicBezTo>
                  <a:lnTo>
                    <a:pt x="6138" y="1944"/>
                  </a:lnTo>
                  <a:cubicBezTo>
                    <a:pt x="6126" y="1957"/>
                    <a:pt x="6105" y="1957"/>
                    <a:pt x="6093" y="1944"/>
                  </a:cubicBezTo>
                  <a:lnTo>
                    <a:pt x="5997" y="1848"/>
                  </a:lnTo>
                  <a:lnTo>
                    <a:pt x="6011" y="1856"/>
                  </a:lnTo>
                  <a:lnTo>
                    <a:pt x="5899" y="1824"/>
                  </a:lnTo>
                  <a:cubicBezTo>
                    <a:pt x="5890" y="1822"/>
                    <a:pt x="5882" y="1815"/>
                    <a:pt x="5878" y="1806"/>
                  </a:cubicBezTo>
                  <a:lnTo>
                    <a:pt x="5766" y="1550"/>
                  </a:lnTo>
                  <a:lnTo>
                    <a:pt x="5800" y="1569"/>
                  </a:lnTo>
                  <a:lnTo>
                    <a:pt x="5688" y="1585"/>
                  </a:lnTo>
                  <a:lnTo>
                    <a:pt x="5702" y="1580"/>
                  </a:lnTo>
                  <a:lnTo>
                    <a:pt x="5590" y="1660"/>
                  </a:lnTo>
                  <a:cubicBezTo>
                    <a:pt x="5581" y="1666"/>
                    <a:pt x="5570" y="1667"/>
                    <a:pt x="5560" y="1663"/>
                  </a:cubicBezTo>
                  <a:cubicBezTo>
                    <a:pt x="5550" y="1660"/>
                    <a:pt x="5543" y="1651"/>
                    <a:pt x="5540" y="1641"/>
                  </a:cubicBezTo>
                  <a:lnTo>
                    <a:pt x="5444" y="1225"/>
                  </a:lnTo>
                  <a:lnTo>
                    <a:pt x="5501" y="1237"/>
                  </a:lnTo>
                  <a:lnTo>
                    <a:pt x="5389" y="1381"/>
                  </a:lnTo>
                  <a:cubicBezTo>
                    <a:pt x="5383" y="1389"/>
                    <a:pt x="5373" y="1393"/>
                    <a:pt x="5363" y="1393"/>
                  </a:cubicBezTo>
                  <a:lnTo>
                    <a:pt x="5251" y="1393"/>
                  </a:lnTo>
                  <a:cubicBezTo>
                    <a:pt x="5238" y="1393"/>
                    <a:pt x="5226" y="1385"/>
                    <a:pt x="5222" y="1373"/>
                  </a:cubicBezTo>
                  <a:lnTo>
                    <a:pt x="5110" y="1085"/>
                  </a:lnTo>
                  <a:lnTo>
                    <a:pt x="5144" y="1105"/>
                  </a:lnTo>
                  <a:lnTo>
                    <a:pt x="5032" y="1121"/>
                  </a:lnTo>
                  <a:cubicBezTo>
                    <a:pt x="5017" y="1123"/>
                    <a:pt x="5003" y="1115"/>
                    <a:pt x="4998" y="1101"/>
                  </a:cubicBezTo>
                  <a:lnTo>
                    <a:pt x="4902" y="845"/>
                  </a:lnTo>
                  <a:cubicBezTo>
                    <a:pt x="4901" y="843"/>
                    <a:pt x="4900" y="840"/>
                    <a:pt x="4900" y="838"/>
                  </a:cubicBezTo>
                  <a:lnTo>
                    <a:pt x="4788" y="38"/>
                  </a:lnTo>
                  <a:lnTo>
                    <a:pt x="4848" y="49"/>
                  </a:lnTo>
                  <a:lnTo>
                    <a:pt x="4736" y="257"/>
                  </a:lnTo>
                  <a:lnTo>
                    <a:pt x="4739" y="249"/>
                  </a:lnTo>
                  <a:lnTo>
                    <a:pt x="4627" y="745"/>
                  </a:lnTo>
                  <a:lnTo>
                    <a:pt x="4531" y="1161"/>
                  </a:lnTo>
                  <a:cubicBezTo>
                    <a:pt x="4527" y="1174"/>
                    <a:pt x="4516" y="1185"/>
                    <a:pt x="4501" y="1185"/>
                  </a:cubicBezTo>
                  <a:cubicBezTo>
                    <a:pt x="4487" y="1186"/>
                    <a:pt x="4474" y="1178"/>
                    <a:pt x="4469" y="1165"/>
                  </a:cubicBezTo>
                  <a:lnTo>
                    <a:pt x="4357" y="861"/>
                  </a:lnTo>
                  <a:lnTo>
                    <a:pt x="4396" y="880"/>
                  </a:lnTo>
                  <a:lnTo>
                    <a:pt x="4284" y="912"/>
                  </a:lnTo>
                  <a:lnTo>
                    <a:pt x="4302" y="900"/>
                  </a:lnTo>
                  <a:lnTo>
                    <a:pt x="4190" y="1060"/>
                  </a:lnTo>
                  <a:cubicBezTo>
                    <a:pt x="4184" y="1068"/>
                    <a:pt x="4176" y="1073"/>
                    <a:pt x="4166" y="1073"/>
                  </a:cubicBezTo>
                  <a:cubicBezTo>
                    <a:pt x="4157" y="1074"/>
                    <a:pt x="4148" y="1071"/>
                    <a:pt x="4141" y="1064"/>
                  </a:cubicBezTo>
                  <a:lnTo>
                    <a:pt x="4029" y="952"/>
                  </a:lnTo>
                  <a:lnTo>
                    <a:pt x="4074" y="952"/>
                  </a:lnTo>
                  <a:lnTo>
                    <a:pt x="3978" y="1048"/>
                  </a:lnTo>
                  <a:lnTo>
                    <a:pt x="3984" y="1039"/>
                  </a:lnTo>
                  <a:lnTo>
                    <a:pt x="3872" y="1279"/>
                  </a:lnTo>
                  <a:cubicBezTo>
                    <a:pt x="3868" y="1288"/>
                    <a:pt x="3860" y="1295"/>
                    <a:pt x="3850" y="1297"/>
                  </a:cubicBezTo>
                  <a:cubicBezTo>
                    <a:pt x="3840" y="1299"/>
                    <a:pt x="3830" y="1296"/>
                    <a:pt x="3823" y="1290"/>
                  </a:cubicBezTo>
                  <a:lnTo>
                    <a:pt x="3711" y="1194"/>
                  </a:lnTo>
                  <a:lnTo>
                    <a:pt x="3761" y="1181"/>
                  </a:lnTo>
                  <a:lnTo>
                    <a:pt x="3649" y="1469"/>
                  </a:lnTo>
                  <a:lnTo>
                    <a:pt x="3651" y="1465"/>
                  </a:lnTo>
                  <a:lnTo>
                    <a:pt x="3539" y="1945"/>
                  </a:lnTo>
                  <a:cubicBezTo>
                    <a:pt x="3535" y="1959"/>
                    <a:pt x="3522" y="1970"/>
                    <a:pt x="3507" y="1969"/>
                  </a:cubicBezTo>
                  <a:cubicBezTo>
                    <a:pt x="3492" y="1969"/>
                    <a:pt x="3479" y="1959"/>
                    <a:pt x="3476" y="1944"/>
                  </a:cubicBezTo>
                  <a:lnTo>
                    <a:pt x="3380" y="1512"/>
                  </a:lnTo>
                  <a:lnTo>
                    <a:pt x="3411" y="1537"/>
                  </a:lnTo>
                  <a:lnTo>
                    <a:pt x="3299" y="1537"/>
                  </a:lnTo>
                  <a:lnTo>
                    <a:pt x="3187" y="1537"/>
                  </a:lnTo>
                  <a:lnTo>
                    <a:pt x="3210" y="1528"/>
                  </a:lnTo>
                  <a:lnTo>
                    <a:pt x="3098" y="1640"/>
                  </a:lnTo>
                  <a:cubicBezTo>
                    <a:pt x="3093" y="1645"/>
                    <a:pt x="3087" y="1648"/>
                    <a:pt x="3080" y="1649"/>
                  </a:cubicBezTo>
                  <a:lnTo>
                    <a:pt x="2968" y="1665"/>
                  </a:lnTo>
                  <a:lnTo>
                    <a:pt x="2994" y="1642"/>
                  </a:lnTo>
                  <a:lnTo>
                    <a:pt x="2898" y="1978"/>
                  </a:lnTo>
                  <a:cubicBezTo>
                    <a:pt x="2896" y="1986"/>
                    <a:pt x="2891" y="1993"/>
                    <a:pt x="2883" y="1997"/>
                  </a:cubicBezTo>
                  <a:lnTo>
                    <a:pt x="2768" y="2063"/>
                  </a:lnTo>
                  <a:lnTo>
                    <a:pt x="2656" y="2111"/>
                  </a:lnTo>
                  <a:lnTo>
                    <a:pt x="2673" y="2093"/>
                  </a:lnTo>
                  <a:lnTo>
                    <a:pt x="2560" y="2385"/>
                  </a:lnTo>
                  <a:lnTo>
                    <a:pt x="2464" y="2561"/>
                  </a:lnTo>
                  <a:cubicBezTo>
                    <a:pt x="2458" y="2571"/>
                    <a:pt x="2447" y="2577"/>
                    <a:pt x="2436" y="2577"/>
                  </a:cubicBezTo>
                  <a:cubicBezTo>
                    <a:pt x="2424" y="2578"/>
                    <a:pt x="2414" y="2572"/>
                    <a:pt x="2408" y="2562"/>
                  </a:cubicBezTo>
                  <a:lnTo>
                    <a:pt x="2296" y="2370"/>
                  </a:lnTo>
                  <a:lnTo>
                    <a:pt x="2332" y="2384"/>
                  </a:lnTo>
                  <a:lnTo>
                    <a:pt x="2224" y="2415"/>
                  </a:lnTo>
                  <a:lnTo>
                    <a:pt x="2112" y="2463"/>
                  </a:lnTo>
                  <a:cubicBezTo>
                    <a:pt x="2104" y="2466"/>
                    <a:pt x="2095" y="2466"/>
                    <a:pt x="2087" y="2463"/>
                  </a:cubicBezTo>
                  <a:lnTo>
                    <a:pt x="1975" y="2415"/>
                  </a:lnTo>
                  <a:lnTo>
                    <a:pt x="1998" y="2416"/>
                  </a:lnTo>
                  <a:lnTo>
                    <a:pt x="1902" y="2448"/>
                  </a:lnTo>
                  <a:cubicBezTo>
                    <a:pt x="1893" y="2451"/>
                    <a:pt x="1883" y="2450"/>
                    <a:pt x="1876" y="2445"/>
                  </a:cubicBezTo>
                  <a:lnTo>
                    <a:pt x="1767" y="2383"/>
                  </a:lnTo>
                  <a:lnTo>
                    <a:pt x="1655" y="2335"/>
                  </a:lnTo>
                  <a:cubicBezTo>
                    <a:pt x="1648" y="2332"/>
                    <a:pt x="1643" y="2327"/>
                    <a:pt x="1639" y="2321"/>
                  </a:cubicBezTo>
                  <a:lnTo>
                    <a:pt x="1527" y="2113"/>
                  </a:lnTo>
                  <a:lnTo>
                    <a:pt x="1535" y="2122"/>
                  </a:lnTo>
                  <a:lnTo>
                    <a:pt x="1423" y="2026"/>
                  </a:lnTo>
                  <a:lnTo>
                    <a:pt x="1449" y="2033"/>
                  </a:lnTo>
                  <a:lnTo>
                    <a:pt x="1353" y="2049"/>
                  </a:lnTo>
                  <a:cubicBezTo>
                    <a:pt x="1340" y="2051"/>
                    <a:pt x="1327" y="2045"/>
                    <a:pt x="1320" y="2034"/>
                  </a:cubicBezTo>
                  <a:lnTo>
                    <a:pt x="1208" y="1842"/>
                  </a:lnTo>
                  <a:lnTo>
                    <a:pt x="1235" y="1857"/>
                  </a:lnTo>
                  <a:lnTo>
                    <a:pt x="1123" y="1857"/>
                  </a:lnTo>
                  <a:lnTo>
                    <a:pt x="1146" y="1848"/>
                  </a:lnTo>
                  <a:lnTo>
                    <a:pt x="1034" y="1960"/>
                  </a:lnTo>
                  <a:lnTo>
                    <a:pt x="1041" y="1950"/>
                  </a:lnTo>
                  <a:lnTo>
                    <a:pt x="929" y="2222"/>
                  </a:lnTo>
                  <a:cubicBezTo>
                    <a:pt x="924" y="2234"/>
                    <a:pt x="912" y="2241"/>
                    <a:pt x="899" y="2241"/>
                  </a:cubicBezTo>
                  <a:lnTo>
                    <a:pt x="803" y="2241"/>
                  </a:lnTo>
                  <a:lnTo>
                    <a:pt x="822" y="2236"/>
                  </a:lnTo>
                  <a:lnTo>
                    <a:pt x="710" y="2316"/>
                  </a:lnTo>
                  <a:lnTo>
                    <a:pt x="717" y="2309"/>
                  </a:lnTo>
                  <a:lnTo>
                    <a:pt x="605" y="2453"/>
                  </a:lnTo>
                  <a:cubicBezTo>
                    <a:pt x="595" y="2466"/>
                    <a:pt x="577" y="2469"/>
                    <a:pt x="564" y="2461"/>
                  </a:cubicBezTo>
                  <a:lnTo>
                    <a:pt x="452" y="2397"/>
                  </a:lnTo>
                  <a:lnTo>
                    <a:pt x="488" y="2394"/>
                  </a:lnTo>
                  <a:lnTo>
                    <a:pt x="392" y="2474"/>
                  </a:lnTo>
                  <a:lnTo>
                    <a:pt x="398" y="2468"/>
                  </a:lnTo>
                  <a:lnTo>
                    <a:pt x="286" y="2628"/>
                  </a:lnTo>
                  <a:cubicBezTo>
                    <a:pt x="281" y="2635"/>
                    <a:pt x="273" y="2640"/>
                    <a:pt x="264" y="2641"/>
                  </a:cubicBezTo>
                  <a:lnTo>
                    <a:pt x="152" y="2657"/>
                  </a:lnTo>
                  <a:cubicBezTo>
                    <a:pt x="143" y="2658"/>
                    <a:pt x="134" y="2656"/>
                    <a:pt x="127" y="2650"/>
                  </a:cubicBezTo>
                  <a:lnTo>
                    <a:pt x="15" y="2554"/>
                  </a:lnTo>
                  <a:cubicBezTo>
                    <a:pt x="1" y="2542"/>
                    <a:pt x="0" y="2522"/>
                    <a:pt x="11" y="2509"/>
                  </a:cubicBezTo>
                  <a:cubicBezTo>
                    <a:pt x="23" y="2495"/>
                    <a:pt x="43" y="2494"/>
                    <a:pt x="56" y="2505"/>
                  </a:cubicBezTo>
                  <a:close/>
                </a:path>
              </a:pathLst>
            </a:custGeom>
            <a:solidFill>
              <a:srgbClr val="8EB4E3"/>
            </a:solidFill>
            <a:ln w="9525" cap="flat">
              <a:solidFill>
                <a:srgbClr val="8EB4E3"/>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11"/>
            <p:cNvSpPr>
              <a:spLocks/>
            </p:cNvSpPr>
            <p:nvPr/>
          </p:nvSpPr>
          <p:spPr bwMode="auto">
            <a:xfrm>
              <a:off x="1008063" y="2065338"/>
              <a:ext cx="7348538" cy="2838450"/>
            </a:xfrm>
            <a:custGeom>
              <a:avLst/>
              <a:gdLst/>
              <a:ahLst/>
              <a:cxnLst>
                <a:cxn ang="0">
                  <a:pos x="358" y="2085"/>
                </a:cxn>
                <a:cxn ang="0">
                  <a:pos x="786" y="2039"/>
                </a:cxn>
                <a:cxn ang="0">
                  <a:pos x="1218" y="1495"/>
                </a:cxn>
                <a:cxn ang="0">
                  <a:pos x="1689" y="1689"/>
                </a:cxn>
                <a:cxn ang="0">
                  <a:pos x="1988" y="1601"/>
                </a:cxn>
                <a:cxn ang="0">
                  <a:pos x="2414" y="1691"/>
                </a:cxn>
                <a:cxn ang="0">
                  <a:pos x="2838" y="1192"/>
                </a:cxn>
                <a:cxn ang="0">
                  <a:pos x="3282" y="695"/>
                </a:cxn>
                <a:cxn ang="0">
                  <a:pos x="3704" y="674"/>
                </a:cxn>
                <a:cxn ang="0">
                  <a:pos x="4191" y="767"/>
                </a:cxn>
                <a:cxn ang="0">
                  <a:pos x="4471" y="837"/>
                </a:cxn>
                <a:cxn ang="0">
                  <a:pos x="4959" y="576"/>
                </a:cxn>
                <a:cxn ang="0">
                  <a:pos x="5373" y="787"/>
                </a:cxn>
                <a:cxn ang="0">
                  <a:pos x="5680" y="930"/>
                </a:cxn>
                <a:cxn ang="0">
                  <a:pos x="6142" y="1294"/>
                </a:cxn>
                <a:cxn ang="0">
                  <a:pos x="6478" y="1406"/>
                </a:cxn>
                <a:cxn ang="0">
                  <a:pos x="7021" y="1885"/>
                </a:cxn>
                <a:cxn ang="0">
                  <a:pos x="7455" y="2464"/>
                </a:cxn>
                <a:cxn ang="0">
                  <a:pos x="7775" y="2591"/>
                </a:cxn>
                <a:cxn ang="0">
                  <a:pos x="8205" y="3148"/>
                </a:cxn>
                <a:cxn ang="0">
                  <a:pos x="8646" y="3575"/>
                </a:cxn>
                <a:cxn ang="0">
                  <a:pos x="9086" y="4094"/>
                </a:cxn>
                <a:cxn ang="0">
                  <a:pos x="9465" y="4544"/>
                </a:cxn>
                <a:cxn ang="0">
                  <a:pos x="9933" y="4659"/>
                </a:cxn>
                <a:cxn ang="0">
                  <a:pos x="10334" y="3947"/>
                </a:cxn>
                <a:cxn ang="0">
                  <a:pos x="10870" y="2423"/>
                </a:cxn>
                <a:cxn ang="0">
                  <a:pos x="11220" y="2033"/>
                </a:cxn>
                <a:cxn ang="0">
                  <a:pos x="11643" y="1790"/>
                </a:cxn>
                <a:cxn ang="0">
                  <a:pos x="12106" y="1474"/>
                </a:cxn>
                <a:cxn ang="0">
                  <a:pos x="12227" y="1838"/>
                </a:cxn>
                <a:cxn ang="0">
                  <a:pos x="11881" y="1697"/>
                </a:cxn>
                <a:cxn ang="0">
                  <a:pos x="11470" y="1941"/>
                </a:cxn>
                <a:cxn ang="0">
                  <a:pos x="11041" y="2369"/>
                </a:cxn>
                <a:cxn ang="0">
                  <a:pos x="10609" y="3375"/>
                </a:cxn>
                <a:cxn ang="0">
                  <a:pos x="10066" y="4558"/>
                </a:cxn>
                <a:cxn ang="0">
                  <a:pos x="9686" y="4686"/>
                </a:cxn>
                <a:cxn ang="0">
                  <a:pos x="9244" y="4631"/>
                </a:cxn>
                <a:cxn ang="0">
                  <a:pos x="8807" y="3726"/>
                </a:cxn>
                <a:cxn ang="0">
                  <a:pos x="8516" y="3489"/>
                </a:cxn>
                <a:cxn ang="0">
                  <a:pos x="7945" y="2819"/>
                </a:cxn>
                <a:cxn ang="0">
                  <a:pos x="7626" y="2560"/>
                </a:cxn>
                <a:cxn ang="0">
                  <a:pos x="7186" y="2252"/>
                </a:cxn>
                <a:cxn ang="0">
                  <a:pos x="6754" y="1756"/>
                </a:cxn>
                <a:cxn ang="0">
                  <a:pos x="6349" y="1376"/>
                </a:cxn>
                <a:cxn ang="0">
                  <a:pos x="5904" y="1201"/>
                </a:cxn>
                <a:cxn ang="0">
                  <a:pos x="5446" y="650"/>
                </a:cxn>
                <a:cxn ang="0">
                  <a:pos x="5128" y="815"/>
                </a:cxn>
                <a:cxn ang="0">
                  <a:pos x="4738" y="333"/>
                </a:cxn>
                <a:cxn ang="0">
                  <a:pos x="4289" y="815"/>
                </a:cxn>
                <a:cxn ang="0">
                  <a:pos x="3956" y="721"/>
                </a:cxn>
                <a:cxn ang="0">
                  <a:pos x="3478" y="1163"/>
                </a:cxn>
                <a:cxn ang="0">
                  <a:pos x="3099" y="936"/>
                </a:cxn>
                <a:cxn ang="0">
                  <a:pos x="2663" y="1388"/>
                </a:cxn>
                <a:cxn ang="0">
                  <a:pos x="2297" y="1538"/>
                </a:cxn>
                <a:cxn ang="0">
                  <a:pos x="1915" y="1752"/>
                </a:cxn>
                <a:cxn ang="0">
                  <a:pos x="1544" y="1647"/>
                </a:cxn>
                <a:cxn ang="0">
                  <a:pos x="1151" y="1619"/>
                </a:cxn>
                <a:cxn ang="0">
                  <a:pos x="701" y="2176"/>
                </a:cxn>
                <a:cxn ang="0">
                  <a:pos x="287" y="2292"/>
                </a:cxn>
              </a:cxnLst>
              <a:rect l="0" t="0" r="r" b="b"/>
              <a:pathLst>
                <a:path w="12345" h="4770">
                  <a:moveTo>
                    <a:pt x="52" y="2198"/>
                  </a:moveTo>
                  <a:lnTo>
                    <a:pt x="164" y="2262"/>
                  </a:lnTo>
                  <a:lnTo>
                    <a:pt x="144" y="2258"/>
                  </a:lnTo>
                  <a:lnTo>
                    <a:pt x="256" y="2242"/>
                  </a:lnTo>
                  <a:lnTo>
                    <a:pt x="234" y="2255"/>
                  </a:lnTo>
                  <a:lnTo>
                    <a:pt x="346" y="2095"/>
                  </a:lnTo>
                  <a:cubicBezTo>
                    <a:pt x="349" y="2091"/>
                    <a:pt x="353" y="2087"/>
                    <a:pt x="358" y="2085"/>
                  </a:cubicBezTo>
                  <a:lnTo>
                    <a:pt x="454" y="2037"/>
                  </a:lnTo>
                  <a:cubicBezTo>
                    <a:pt x="466" y="2031"/>
                    <a:pt x="481" y="2033"/>
                    <a:pt x="491" y="2043"/>
                  </a:cubicBezTo>
                  <a:lnTo>
                    <a:pt x="603" y="2155"/>
                  </a:lnTo>
                  <a:lnTo>
                    <a:pt x="572" y="2147"/>
                  </a:lnTo>
                  <a:lnTo>
                    <a:pt x="684" y="2115"/>
                  </a:lnTo>
                  <a:lnTo>
                    <a:pt x="674" y="2119"/>
                  </a:lnTo>
                  <a:lnTo>
                    <a:pt x="786" y="2039"/>
                  </a:lnTo>
                  <a:cubicBezTo>
                    <a:pt x="787" y="2038"/>
                    <a:pt x="789" y="2038"/>
                    <a:pt x="790" y="2037"/>
                  </a:cubicBezTo>
                  <a:lnTo>
                    <a:pt x="886" y="1989"/>
                  </a:lnTo>
                  <a:lnTo>
                    <a:pt x="871" y="2004"/>
                  </a:lnTo>
                  <a:lnTo>
                    <a:pt x="983" y="1764"/>
                  </a:lnTo>
                  <a:lnTo>
                    <a:pt x="1097" y="1584"/>
                  </a:lnTo>
                  <a:cubicBezTo>
                    <a:pt x="1100" y="1581"/>
                    <a:pt x="1103" y="1578"/>
                    <a:pt x="1106" y="1575"/>
                  </a:cubicBezTo>
                  <a:lnTo>
                    <a:pt x="1218" y="1495"/>
                  </a:lnTo>
                  <a:cubicBezTo>
                    <a:pt x="1225" y="1491"/>
                    <a:pt x="1233" y="1489"/>
                    <a:pt x="1241" y="1490"/>
                  </a:cubicBezTo>
                  <a:lnTo>
                    <a:pt x="1353" y="1506"/>
                  </a:lnTo>
                  <a:cubicBezTo>
                    <a:pt x="1355" y="1506"/>
                    <a:pt x="1357" y="1507"/>
                    <a:pt x="1359" y="1507"/>
                  </a:cubicBezTo>
                  <a:lnTo>
                    <a:pt x="1455" y="1539"/>
                  </a:lnTo>
                  <a:lnTo>
                    <a:pt x="1569" y="1588"/>
                  </a:lnTo>
                  <a:cubicBezTo>
                    <a:pt x="1572" y="1589"/>
                    <a:pt x="1575" y="1591"/>
                    <a:pt x="1577" y="1593"/>
                  </a:cubicBezTo>
                  <a:lnTo>
                    <a:pt x="1689" y="1689"/>
                  </a:lnTo>
                  <a:lnTo>
                    <a:pt x="1677" y="1683"/>
                  </a:lnTo>
                  <a:lnTo>
                    <a:pt x="1789" y="1715"/>
                  </a:lnTo>
                  <a:lnTo>
                    <a:pt x="1776" y="1714"/>
                  </a:lnTo>
                  <a:lnTo>
                    <a:pt x="1888" y="1698"/>
                  </a:lnTo>
                  <a:lnTo>
                    <a:pt x="1870" y="1707"/>
                  </a:lnTo>
                  <a:lnTo>
                    <a:pt x="1966" y="1611"/>
                  </a:lnTo>
                  <a:cubicBezTo>
                    <a:pt x="1972" y="1605"/>
                    <a:pt x="1980" y="1601"/>
                    <a:pt x="1988" y="1601"/>
                  </a:cubicBezTo>
                  <a:lnTo>
                    <a:pt x="2100" y="1601"/>
                  </a:lnTo>
                  <a:lnTo>
                    <a:pt x="2088" y="1604"/>
                  </a:lnTo>
                  <a:lnTo>
                    <a:pt x="2200" y="1556"/>
                  </a:lnTo>
                  <a:lnTo>
                    <a:pt x="2309" y="1494"/>
                  </a:lnTo>
                  <a:cubicBezTo>
                    <a:pt x="2324" y="1485"/>
                    <a:pt x="2343" y="1490"/>
                    <a:pt x="2352" y="1505"/>
                  </a:cubicBezTo>
                  <a:lnTo>
                    <a:pt x="2464" y="1697"/>
                  </a:lnTo>
                  <a:lnTo>
                    <a:pt x="2414" y="1691"/>
                  </a:lnTo>
                  <a:lnTo>
                    <a:pt x="2510" y="1595"/>
                  </a:lnTo>
                  <a:lnTo>
                    <a:pt x="2503" y="1605"/>
                  </a:lnTo>
                  <a:lnTo>
                    <a:pt x="2615" y="1349"/>
                  </a:lnTo>
                  <a:cubicBezTo>
                    <a:pt x="2617" y="1343"/>
                    <a:pt x="2621" y="1339"/>
                    <a:pt x="2626" y="1335"/>
                  </a:cubicBezTo>
                  <a:lnTo>
                    <a:pt x="2738" y="1255"/>
                  </a:lnTo>
                  <a:lnTo>
                    <a:pt x="2850" y="1175"/>
                  </a:lnTo>
                  <a:lnTo>
                    <a:pt x="2838" y="1192"/>
                  </a:lnTo>
                  <a:lnTo>
                    <a:pt x="2934" y="872"/>
                  </a:lnTo>
                  <a:cubicBezTo>
                    <a:pt x="2939" y="856"/>
                    <a:pt x="2956" y="846"/>
                    <a:pt x="2973" y="851"/>
                  </a:cubicBezTo>
                  <a:lnTo>
                    <a:pt x="3085" y="883"/>
                  </a:lnTo>
                  <a:lnTo>
                    <a:pt x="3054" y="891"/>
                  </a:lnTo>
                  <a:lnTo>
                    <a:pt x="3166" y="779"/>
                  </a:lnTo>
                  <a:cubicBezTo>
                    <a:pt x="3167" y="778"/>
                    <a:pt x="3168" y="776"/>
                    <a:pt x="3170" y="775"/>
                  </a:cubicBezTo>
                  <a:lnTo>
                    <a:pt x="3282" y="695"/>
                  </a:lnTo>
                  <a:cubicBezTo>
                    <a:pt x="3295" y="686"/>
                    <a:pt x="3314" y="688"/>
                    <a:pt x="3325" y="700"/>
                  </a:cubicBezTo>
                  <a:lnTo>
                    <a:pt x="3437" y="828"/>
                  </a:lnTo>
                  <a:cubicBezTo>
                    <a:pt x="3439" y="832"/>
                    <a:pt x="3442" y="836"/>
                    <a:pt x="3443" y="840"/>
                  </a:cubicBezTo>
                  <a:lnTo>
                    <a:pt x="3539" y="1144"/>
                  </a:lnTo>
                  <a:lnTo>
                    <a:pt x="3479" y="1141"/>
                  </a:lnTo>
                  <a:lnTo>
                    <a:pt x="3591" y="885"/>
                  </a:lnTo>
                  <a:lnTo>
                    <a:pt x="3704" y="674"/>
                  </a:lnTo>
                  <a:cubicBezTo>
                    <a:pt x="3710" y="664"/>
                    <a:pt x="3721" y="657"/>
                    <a:pt x="3732" y="657"/>
                  </a:cubicBezTo>
                  <a:lnTo>
                    <a:pt x="3844" y="657"/>
                  </a:lnTo>
                  <a:lnTo>
                    <a:pt x="3956" y="657"/>
                  </a:lnTo>
                  <a:lnTo>
                    <a:pt x="3939" y="663"/>
                  </a:lnTo>
                  <a:lnTo>
                    <a:pt x="4035" y="599"/>
                  </a:lnTo>
                  <a:cubicBezTo>
                    <a:pt x="4049" y="589"/>
                    <a:pt x="4069" y="593"/>
                    <a:pt x="4079" y="607"/>
                  </a:cubicBezTo>
                  <a:lnTo>
                    <a:pt x="4191" y="767"/>
                  </a:lnTo>
                  <a:lnTo>
                    <a:pt x="4164" y="753"/>
                  </a:lnTo>
                  <a:lnTo>
                    <a:pt x="4276" y="753"/>
                  </a:lnTo>
                  <a:lnTo>
                    <a:pt x="4264" y="756"/>
                  </a:lnTo>
                  <a:lnTo>
                    <a:pt x="4376" y="708"/>
                  </a:lnTo>
                  <a:cubicBezTo>
                    <a:pt x="4388" y="703"/>
                    <a:pt x="4402" y="706"/>
                    <a:pt x="4411" y="715"/>
                  </a:cubicBezTo>
                  <a:lnTo>
                    <a:pt x="4523" y="827"/>
                  </a:lnTo>
                  <a:lnTo>
                    <a:pt x="4471" y="837"/>
                  </a:lnTo>
                  <a:lnTo>
                    <a:pt x="4567" y="613"/>
                  </a:lnTo>
                  <a:lnTo>
                    <a:pt x="4678" y="310"/>
                  </a:lnTo>
                  <a:lnTo>
                    <a:pt x="4791" y="22"/>
                  </a:lnTo>
                  <a:cubicBezTo>
                    <a:pt x="4796" y="9"/>
                    <a:pt x="4809" y="0"/>
                    <a:pt x="4823" y="2"/>
                  </a:cubicBezTo>
                  <a:cubicBezTo>
                    <a:pt x="4837" y="3"/>
                    <a:pt x="4849" y="13"/>
                    <a:pt x="4852" y="27"/>
                  </a:cubicBezTo>
                  <a:lnTo>
                    <a:pt x="4964" y="587"/>
                  </a:lnTo>
                  <a:lnTo>
                    <a:pt x="4959" y="576"/>
                  </a:lnTo>
                  <a:lnTo>
                    <a:pt x="5055" y="720"/>
                  </a:lnTo>
                  <a:lnTo>
                    <a:pt x="5041" y="708"/>
                  </a:lnTo>
                  <a:lnTo>
                    <a:pt x="5153" y="756"/>
                  </a:lnTo>
                  <a:lnTo>
                    <a:pt x="5140" y="753"/>
                  </a:lnTo>
                  <a:lnTo>
                    <a:pt x="5252" y="753"/>
                  </a:lnTo>
                  <a:cubicBezTo>
                    <a:pt x="5255" y="753"/>
                    <a:pt x="5258" y="754"/>
                    <a:pt x="5261" y="755"/>
                  </a:cubicBezTo>
                  <a:lnTo>
                    <a:pt x="5373" y="787"/>
                  </a:lnTo>
                  <a:lnTo>
                    <a:pt x="5337" y="800"/>
                  </a:lnTo>
                  <a:lnTo>
                    <a:pt x="5449" y="624"/>
                  </a:lnTo>
                  <a:cubicBezTo>
                    <a:pt x="5456" y="614"/>
                    <a:pt x="5469" y="608"/>
                    <a:pt x="5481" y="610"/>
                  </a:cubicBezTo>
                  <a:cubicBezTo>
                    <a:pt x="5494" y="612"/>
                    <a:pt x="5504" y="621"/>
                    <a:pt x="5507" y="633"/>
                  </a:cubicBezTo>
                  <a:lnTo>
                    <a:pt x="5603" y="969"/>
                  </a:lnTo>
                  <a:lnTo>
                    <a:pt x="5568" y="946"/>
                  </a:lnTo>
                  <a:lnTo>
                    <a:pt x="5680" y="930"/>
                  </a:lnTo>
                  <a:lnTo>
                    <a:pt x="5788" y="899"/>
                  </a:lnTo>
                  <a:cubicBezTo>
                    <a:pt x="5803" y="894"/>
                    <a:pt x="5819" y="902"/>
                    <a:pt x="5825" y="916"/>
                  </a:cubicBezTo>
                  <a:lnTo>
                    <a:pt x="5937" y="1156"/>
                  </a:lnTo>
                  <a:lnTo>
                    <a:pt x="5913" y="1138"/>
                  </a:lnTo>
                  <a:lnTo>
                    <a:pt x="6025" y="1154"/>
                  </a:lnTo>
                  <a:cubicBezTo>
                    <a:pt x="6033" y="1155"/>
                    <a:pt x="6041" y="1159"/>
                    <a:pt x="6046" y="1166"/>
                  </a:cubicBezTo>
                  <a:lnTo>
                    <a:pt x="6142" y="1294"/>
                  </a:lnTo>
                  <a:lnTo>
                    <a:pt x="6132" y="1286"/>
                  </a:lnTo>
                  <a:lnTo>
                    <a:pt x="6244" y="1350"/>
                  </a:lnTo>
                  <a:lnTo>
                    <a:pt x="6220" y="1347"/>
                  </a:lnTo>
                  <a:lnTo>
                    <a:pt x="6332" y="1315"/>
                  </a:lnTo>
                  <a:cubicBezTo>
                    <a:pt x="6341" y="1312"/>
                    <a:pt x="6351" y="1314"/>
                    <a:pt x="6359" y="1319"/>
                  </a:cubicBezTo>
                  <a:lnTo>
                    <a:pt x="6471" y="1399"/>
                  </a:lnTo>
                  <a:cubicBezTo>
                    <a:pt x="6474" y="1401"/>
                    <a:pt x="6476" y="1403"/>
                    <a:pt x="6478" y="1406"/>
                  </a:cubicBezTo>
                  <a:lnTo>
                    <a:pt x="6590" y="1550"/>
                  </a:lnTo>
                  <a:lnTo>
                    <a:pt x="6585" y="1545"/>
                  </a:lnTo>
                  <a:lnTo>
                    <a:pt x="6681" y="1625"/>
                  </a:lnTo>
                  <a:lnTo>
                    <a:pt x="6791" y="1703"/>
                  </a:lnTo>
                  <a:lnTo>
                    <a:pt x="6905" y="1801"/>
                  </a:lnTo>
                  <a:lnTo>
                    <a:pt x="7015" y="1879"/>
                  </a:lnTo>
                  <a:cubicBezTo>
                    <a:pt x="7017" y="1881"/>
                    <a:pt x="7019" y="1883"/>
                    <a:pt x="7021" y="1885"/>
                  </a:cubicBezTo>
                  <a:lnTo>
                    <a:pt x="7117" y="1997"/>
                  </a:lnTo>
                  <a:cubicBezTo>
                    <a:pt x="7118" y="1998"/>
                    <a:pt x="7120" y="2000"/>
                    <a:pt x="7121" y="2002"/>
                  </a:cubicBezTo>
                  <a:lnTo>
                    <a:pt x="7233" y="2210"/>
                  </a:lnTo>
                  <a:lnTo>
                    <a:pt x="7223" y="2199"/>
                  </a:lnTo>
                  <a:lnTo>
                    <a:pt x="7335" y="2279"/>
                  </a:lnTo>
                  <a:cubicBezTo>
                    <a:pt x="7338" y="2282"/>
                    <a:pt x="7341" y="2285"/>
                    <a:pt x="7343" y="2288"/>
                  </a:cubicBezTo>
                  <a:lnTo>
                    <a:pt x="7455" y="2464"/>
                  </a:lnTo>
                  <a:lnTo>
                    <a:pt x="7433" y="2450"/>
                  </a:lnTo>
                  <a:lnTo>
                    <a:pt x="7545" y="2466"/>
                  </a:lnTo>
                  <a:cubicBezTo>
                    <a:pt x="7547" y="2466"/>
                    <a:pt x="7549" y="2467"/>
                    <a:pt x="7551" y="2467"/>
                  </a:cubicBezTo>
                  <a:lnTo>
                    <a:pt x="7647" y="2499"/>
                  </a:lnTo>
                  <a:cubicBezTo>
                    <a:pt x="7650" y="2500"/>
                    <a:pt x="7652" y="2502"/>
                    <a:pt x="7655" y="2503"/>
                  </a:cubicBezTo>
                  <a:lnTo>
                    <a:pt x="7767" y="2583"/>
                  </a:lnTo>
                  <a:cubicBezTo>
                    <a:pt x="7770" y="2586"/>
                    <a:pt x="7773" y="2588"/>
                    <a:pt x="7775" y="2591"/>
                  </a:cubicBezTo>
                  <a:lnTo>
                    <a:pt x="7887" y="2751"/>
                  </a:lnTo>
                  <a:lnTo>
                    <a:pt x="7869" y="2739"/>
                  </a:lnTo>
                  <a:lnTo>
                    <a:pt x="7981" y="2771"/>
                  </a:lnTo>
                  <a:cubicBezTo>
                    <a:pt x="7989" y="2773"/>
                    <a:pt x="7995" y="2778"/>
                    <a:pt x="7999" y="2784"/>
                  </a:cubicBezTo>
                  <a:lnTo>
                    <a:pt x="8111" y="2960"/>
                  </a:lnTo>
                  <a:lnTo>
                    <a:pt x="8209" y="3155"/>
                  </a:lnTo>
                  <a:lnTo>
                    <a:pt x="8205" y="3148"/>
                  </a:lnTo>
                  <a:lnTo>
                    <a:pt x="8317" y="3276"/>
                  </a:lnTo>
                  <a:lnTo>
                    <a:pt x="8431" y="3439"/>
                  </a:lnTo>
                  <a:lnTo>
                    <a:pt x="8404" y="3425"/>
                  </a:lnTo>
                  <a:lnTo>
                    <a:pt x="8516" y="3425"/>
                  </a:lnTo>
                  <a:cubicBezTo>
                    <a:pt x="8526" y="3425"/>
                    <a:pt x="8536" y="3430"/>
                    <a:pt x="8542" y="3438"/>
                  </a:cubicBezTo>
                  <a:lnTo>
                    <a:pt x="8654" y="3582"/>
                  </a:lnTo>
                  <a:lnTo>
                    <a:pt x="8646" y="3575"/>
                  </a:lnTo>
                  <a:lnTo>
                    <a:pt x="8742" y="3639"/>
                  </a:lnTo>
                  <a:lnTo>
                    <a:pt x="8737" y="3636"/>
                  </a:lnTo>
                  <a:lnTo>
                    <a:pt x="8849" y="3684"/>
                  </a:lnTo>
                  <a:cubicBezTo>
                    <a:pt x="8857" y="3687"/>
                    <a:pt x="8863" y="3693"/>
                    <a:pt x="8866" y="3701"/>
                  </a:cubicBezTo>
                  <a:lnTo>
                    <a:pt x="8978" y="3957"/>
                  </a:lnTo>
                  <a:lnTo>
                    <a:pt x="8974" y="3950"/>
                  </a:lnTo>
                  <a:lnTo>
                    <a:pt x="9086" y="4094"/>
                  </a:lnTo>
                  <a:cubicBezTo>
                    <a:pt x="9087" y="4096"/>
                    <a:pt x="9089" y="4098"/>
                    <a:pt x="9090" y="4101"/>
                  </a:cubicBezTo>
                  <a:lnTo>
                    <a:pt x="9186" y="4325"/>
                  </a:lnTo>
                  <a:lnTo>
                    <a:pt x="9298" y="4597"/>
                  </a:lnTo>
                  <a:lnTo>
                    <a:pt x="9293" y="4588"/>
                  </a:lnTo>
                  <a:lnTo>
                    <a:pt x="9405" y="4716"/>
                  </a:lnTo>
                  <a:lnTo>
                    <a:pt x="9353" y="4720"/>
                  </a:lnTo>
                  <a:lnTo>
                    <a:pt x="9465" y="4544"/>
                  </a:lnTo>
                  <a:cubicBezTo>
                    <a:pt x="9474" y="4531"/>
                    <a:pt x="9491" y="4526"/>
                    <a:pt x="9505" y="4532"/>
                  </a:cubicBezTo>
                  <a:lnTo>
                    <a:pt x="9617" y="4580"/>
                  </a:lnTo>
                  <a:lnTo>
                    <a:pt x="9715" y="4629"/>
                  </a:lnTo>
                  <a:lnTo>
                    <a:pt x="9700" y="4625"/>
                  </a:lnTo>
                  <a:lnTo>
                    <a:pt x="9812" y="4625"/>
                  </a:lnTo>
                  <a:cubicBezTo>
                    <a:pt x="9815" y="4625"/>
                    <a:pt x="9818" y="4626"/>
                    <a:pt x="9821" y="4627"/>
                  </a:cubicBezTo>
                  <a:lnTo>
                    <a:pt x="9933" y="4659"/>
                  </a:lnTo>
                  <a:lnTo>
                    <a:pt x="9899" y="4670"/>
                  </a:lnTo>
                  <a:lnTo>
                    <a:pt x="10011" y="4526"/>
                  </a:lnTo>
                  <a:lnTo>
                    <a:pt x="10007" y="4533"/>
                  </a:lnTo>
                  <a:lnTo>
                    <a:pt x="10119" y="4261"/>
                  </a:lnTo>
                  <a:lnTo>
                    <a:pt x="10216" y="4067"/>
                  </a:lnTo>
                  <a:cubicBezTo>
                    <a:pt x="10217" y="4064"/>
                    <a:pt x="10219" y="4061"/>
                    <a:pt x="10222" y="4059"/>
                  </a:cubicBezTo>
                  <a:lnTo>
                    <a:pt x="10334" y="3947"/>
                  </a:lnTo>
                  <a:lnTo>
                    <a:pt x="10326" y="3960"/>
                  </a:lnTo>
                  <a:lnTo>
                    <a:pt x="10438" y="3592"/>
                  </a:lnTo>
                  <a:lnTo>
                    <a:pt x="10551" y="3348"/>
                  </a:lnTo>
                  <a:lnTo>
                    <a:pt x="10663" y="3108"/>
                  </a:lnTo>
                  <a:lnTo>
                    <a:pt x="10662" y="3113"/>
                  </a:lnTo>
                  <a:lnTo>
                    <a:pt x="10758" y="2745"/>
                  </a:lnTo>
                  <a:lnTo>
                    <a:pt x="10870" y="2423"/>
                  </a:lnTo>
                  <a:cubicBezTo>
                    <a:pt x="10872" y="2417"/>
                    <a:pt x="10876" y="2411"/>
                    <a:pt x="10882" y="2407"/>
                  </a:cubicBezTo>
                  <a:lnTo>
                    <a:pt x="10994" y="2327"/>
                  </a:lnTo>
                  <a:lnTo>
                    <a:pt x="10984" y="2338"/>
                  </a:lnTo>
                  <a:lnTo>
                    <a:pt x="11096" y="2130"/>
                  </a:lnTo>
                  <a:cubicBezTo>
                    <a:pt x="11098" y="2127"/>
                    <a:pt x="11101" y="2124"/>
                    <a:pt x="11104" y="2121"/>
                  </a:cubicBezTo>
                  <a:lnTo>
                    <a:pt x="11200" y="2041"/>
                  </a:lnTo>
                  <a:cubicBezTo>
                    <a:pt x="11206" y="2036"/>
                    <a:pt x="11213" y="2033"/>
                    <a:pt x="11220" y="2033"/>
                  </a:cubicBezTo>
                  <a:lnTo>
                    <a:pt x="11332" y="2033"/>
                  </a:lnTo>
                  <a:lnTo>
                    <a:pt x="11307" y="2046"/>
                  </a:lnTo>
                  <a:lnTo>
                    <a:pt x="11419" y="1902"/>
                  </a:lnTo>
                  <a:cubicBezTo>
                    <a:pt x="11423" y="1898"/>
                    <a:pt x="11427" y="1894"/>
                    <a:pt x="11432" y="1892"/>
                  </a:cubicBezTo>
                  <a:lnTo>
                    <a:pt x="11544" y="1844"/>
                  </a:lnTo>
                  <a:lnTo>
                    <a:pt x="11653" y="1782"/>
                  </a:lnTo>
                  <a:lnTo>
                    <a:pt x="11643" y="1790"/>
                  </a:lnTo>
                  <a:lnTo>
                    <a:pt x="11739" y="1662"/>
                  </a:lnTo>
                  <a:cubicBezTo>
                    <a:pt x="11744" y="1655"/>
                    <a:pt x="11752" y="1651"/>
                    <a:pt x="11760" y="1650"/>
                  </a:cubicBezTo>
                  <a:lnTo>
                    <a:pt x="11872" y="1634"/>
                  </a:lnTo>
                  <a:lnTo>
                    <a:pt x="11980" y="1603"/>
                  </a:lnTo>
                  <a:lnTo>
                    <a:pt x="11964" y="1612"/>
                  </a:lnTo>
                  <a:lnTo>
                    <a:pt x="12076" y="1484"/>
                  </a:lnTo>
                  <a:cubicBezTo>
                    <a:pt x="12084" y="1476"/>
                    <a:pt x="12095" y="1472"/>
                    <a:pt x="12106" y="1474"/>
                  </a:cubicBezTo>
                  <a:cubicBezTo>
                    <a:pt x="12117" y="1476"/>
                    <a:pt x="12127" y="1484"/>
                    <a:pt x="12130" y="1494"/>
                  </a:cubicBezTo>
                  <a:lnTo>
                    <a:pt x="12242" y="1798"/>
                  </a:lnTo>
                  <a:lnTo>
                    <a:pt x="12198" y="1781"/>
                  </a:lnTo>
                  <a:lnTo>
                    <a:pt x="12294" y="1733"/>
                  </a:lnTo>
                  <a:cubicBezTo>
                    <a:pt x="12310" y="1725"/>
                    <a:pt x="12329" y="1731"/>
                    <a:pt x="12337" y="1747"/>
                  </a:cubicBezTo>
                  <a:cubicBezTo>
                    <a:pt x="12345" y="1763"/>
                    <a:pt x="12339" y="1782"/>
                    <a:pt x="12323" y="1790"/>
                  </a:cubicBezTo>
                  <a:lnTo>
                    <a:pt x="12227" y="1838"/>
                  </a:lnTo>
                  <a:cubicBezTo>
                    <a:pt x="12219" y="1842"/>
                    <a:pt x="12209" y="1843"/>
                    <a:pt x="12201" y="1839"/>
                  </a:cubicBezTo>
                  <a:cubicBezTo>
                    <a:pt x="12192" y="1836"/>
                    <a:pt x="12186" y="1829"/>
                    <a:pt x="12182" y="1821"/>
                  </a:cubicBezTo>
                  <a:lnTo>
                    <a:pt x="12070" y="1517"/>
                  </a:lnTo>
                  <a:lnTo>
                    <a:pt x="12125" y="1527"/>
                  </a:lnTo>
                  <a:lnTo>
                    <a:pt x="12013" y="1655"/>
                  </a:lnTo>
                  <a:cubicBezTo>
                    <a:pt x="12008" y="1659"/>
                    <a:pt x="12003" y="1663"/>
                    <a:pt x="11997" y="1664"/>
                  </a:cubicBezTo>
                  <a:lnTo>
                    <a:pt x="11881" y="1697"/>
                  </a:lnTo>
                  <a:lnTo>
                    <a:pt x="11769" y="1713"/>
                  </a:lnTo>
                  <a:lnTo>
                    <a:pt x="11790" y="1701"/>
                  </a:lnTo>
                  <a:lnTo>
                    <a:pt x="11694" y="1829"/>
                  </a:lnTo>
                  <a:cubicBezTo>
                    <a:pt x="11691" y="1832"/>
                    <a:pt x="11688" y="1835"/>
                    <a:pt x="11684" y="1837"/>
                  </a:cubicBezTo>
                  <a:lnTo>
                    <a:pt x="11569" y="1903"/>
                  </a:lnTo>
                  <a:lnTo>
                    <a:pt x="11457" y="1951"/>
                  </a:lnTo>
                  <a:lnTo>
                    <a:pt x="11470" y="1941"/>
                  </a:lnTo>
                  <a:lnTo>
                    <a:pt x="11358" y="2085"/>
                  </a:lnTo>
                  <a:cubicBezTo>
                    <a:pt x="11352" y="2093"/>
                    <a:pt x="11342" y="2097"/>
                    <a:pt x="11332" y="2097"/>
                  </a:cubicBezTo>
                  <a:lnTo>
                    <a:pt x="11220" y="2097"/>
                  </a:lnTo>
                  <a:lnTo>
                    <a:pt x="11241" y="2090"/>
                  </a:lnTo>
                  <a:lnTo>
                    <a:pt x="11145" y="2170"/>
                  </a:lnTo>
                  <a:lnTo>
                    <a:pt x="11153" y="2161"/>
                  </a:lnTo>
                  <a:lnTo>
                    <a:pt x="11041" y="2369"/>
                  </a:lnTo>
                  <a:cubicBezTo>
                    <a:pt x="11038" y="2373"/>
                    <a:pt x="11035" y="2377"/>
                    <a:pt x="11031" y="2380"/>
                  </a:cubicBezTo>
                  <a:lnTo>
                    <a:pt x="10919" y="2460"/>
                  </a:lnTo>
                  <a:lnTo>
                    <a:pt x="10931" y="2444"/>
                  </a:lnTo>
                  <a:lnTo>
                    <a:pt x="10819" y="2762"/>
                  </a:lnTo>
                  <a:lnTo>
                    <a:pt x="10723" y="3130"/>
                  </a:lnTo>
                  <a:cubicBezTo>
                    <a:pt x="10723" y="3131"/>
                    <a:pt x="10722" y="3133"/>
                    <a:pt x="10721" y="3135"/>
                  </a:cubicBezTo>
                  <a:lnTo>
                    <a:pt x="10609" y="3375"/>
                  </a:lnTo>
                  <a:lnTo>
                    <a:pt x="10499" y="3611"/>
                  </a:lnTo>
                  <a:lnTo>
                    <a:pt x="10387" y="3979"/>
                  </a:lnTo>
                  <a:cubicBezTo>
                    <a:pt x="10386" y="3984"/>
                    <a:pt x="10383" y="3988"/>
                    <a:pt x="10379" y="3992"/>
                  </a:cubicBezTo>
                  <a:lnTo>
                    <a:pt x="10267" y="4104"/>
                  </a:lnTo>
                  <a:lnTo>
                    <a:pt x="10273" y="4096"/>
                  </a:lnTo>
                  <a:lnTo>
                    <a:pt x="10178" y="4286"/>
                  </a:lnTo>
                  <a:lnTo>
                    <a:pt x="10066" y="4558"/>
                  </a:lnTo>
                  <a:cubicBezTo>
                    <a:pt x="10065" y="4560"/>
                    <a:pt x="10064" y="4563"/>
                    <a:pt x="10062" y="4565"/>
                  </a:cubicBezTo>
                  <a:lnTo>
                    <a:pt x="9950" y="4709"/>
                  </a:lnTo>
                  <a:cubicBezTo>
                    <a:pt x="9942" y="4719"/>
                    <a:pt x="9928" y="4724"/>
                    <a:pt x="9916" y="4720"/>
                  </a:cubicBezTo>
                  <a:lnTo>
                    <a:pt x="9804" y="4688"/>
                  </a:lnTo>
                  <a:lnTo>
                    <a:pt x="9812" y="4689"/>
                  </a:lnTo>
                  <a:lnTo>
                    <a:pt x="9700" y="4689"/>
                  </a:lnTo>
                  <a:cubicBezTo>
                    <a:pt x="9696" y="4689"/>
                    <a:pt x="9691" y="4688"/>
                    <a:pt x="9686" y="4686"/>
                  </a:cubicBezTo>
                  <a:lnTo>
                    <a:pt x="9592" y="4639"/>
                  </a:lnTo>
                  <a:lnTo>
                    <a:pt x="9480" y="4591"/>
                  </a:lnTo>
                  <a:lnTo>
                    <a:pt x="9519" y="4579"/>
                  </a:lnTo>
                  <a:lnTo>
                    <a:pt x="9407" y="4755"/>
                  </a:lnTo>
                  <a:cubicBezTo>
                    <a:pt x="9402" y="4763"/>
                    <a:pt x="9393" y="4769"/>
                    <a:pt x="9383" y="4769"/>
                  </a:cubicBezTo>
                  <a:cubicBezTo>
                    <a:pt x="9373" y="4770"/>
                    <a:pt x="9363" y="4766"/>
                    <a:pt x="9356" y="4759"/>
                  </a:cubicBezTo>
                  <a:lnTo>
                    <a:pt x="9244" y="4631"/>
                  </a:lnTo>
                  <a:cubicBezTo>
                    <a:pt x="9242" y="4628"/>
                    <a:pt x="9240" y="4625"/>
                    <a:pt x="9239" y="4622"/>
                  </a:cubicBezTo>
                  <a:lnTo>
                    <a:pt x="9127" y="4350"/>
                  </a:lnTo>
                  <a:lnTo>
                    <a:pt x="9031" y="4126"/>
                  </a:lnTo>
                  <a:lnTo>
                    <a:pt x="9035" y="4133"/>
                  </a:lnTo>
                  <a:lnTo>
                    <a:pt x="8923" y="3989"/>
                  </a:lnTo>
                  <a:cubicBezTo>
                    <a:pt x="8922" y="3987"/>
                    <a:pt x="8920" y="3985"/>
                    <a:pt x="8919" y="3982"/>
                  </a:cubicBezTo>
                  <a:lnTo>
                    <a:pt x="8807" y="3726"/>
                  </a:lnTo>
                  <a:lnTo>
                    <a:pt x="8824" y="3743"/>
                  </a:lnTo>
                  <a:lnTo>
                    <a:pt x="8712" y="3695"/>
                  </a:lnTo>
                  <a:cubicBezTo>
                    <a:pt x="8710" y="3694"/>
                    <a:pt x="8708" y="3693"/>
                    <a:pt x="8707" y="3692"/>
                  </a:cubicBezTo>
                  <a:lnTo>
                    <a:pt x="8611" y="3628"/>
                  </a:lnTo>
                  <a:cubicBezTo>
                    <a:pt x="8608" y="3626"/>
                    <a:pt x="8605" y="3624"/>
                    <a:pt x="8603" y="3621"/>
                  </a:cubicBezTo>
                  <a:lnTo>
                    <a:pt x="8491" y="3477"/>
                  </a:lnTo>
                  <a:lnTo>
                    <a:pt x="8516" y="3489"/>
                  </a:lnTo>
                  <a:lnTo>
                    <a:pt x="8404" y="3489"/>
                  </a:lnTo>
                  <a:cubicBezTo>
                    <a:pt x="8394" y="3489"/>
                    <a:pt x="8384" y="3484"/>
                    <a:pt x="8378" y="3476"/>
                  </a:cubicBezTo>
                  <a:lnTo>
                    <a:pt x="8268" y="3319"/>
                  </a:lnTo>
                  <a:lnTo>
                    <a:pt x="8156" y="3191"/>
                  </a:lnTo>
                  <a:cubicBezTo>
                    <a:pt x="8155" y="3188"/>
                    <a:pt x="8153" y="3186"/>
                    <a:pt x="8152" y="3184"/>
                  </a:cubicBezTo>
                  <a:lnTo>
                    <a:pt x="8057" y="2995"/>
                  </a:lnTo>
                  <a:lnTo>
                    <a:pt x="7945" y="2819"/>
                  </a:lnTo>
                  <a:lnTo>
                    <a:pt x="7964" y="2832"/>
                  </a:lnTo>
                  <a:lnTo>
                    <a:pt x="7852" y="2800"/>
                  </a:lnTo>
                  <a:cubicBezTo>
                    <a:pt x="7845" y="2798"/>
                    <a:pt x="7838" y="2794"/>
                    <a:pt x="7834" y="2788"/>
                  </a:cubicBezTo>
                  <a:lnTo>
                    <a:pt x="7722" y="2628"/>
                  </a:lnTo>
                  <a:lnTo>
                    <a:pt x="7730" y="2636"/>
                  </a:lnTo>
                  <a:lnTo>
                    <a:pt x="7618" y="2556"/>
                  </a:lnTo>
                  <a:lnTo>
                    <a:pt x="7626" y="2560"/>
                  </a:lnTo>
                  <a:lnTo>
                    <a:pt x="7530" y="2528"/>
                  </a:lnTo>
                  <a:lnTo>
                    <a:pt x="7536" y="2529"/>
                  </a:lnTo>
                  <a:lnTo>
                    <a:pt x="7424" y="2513"/>
                  </a:lnTo>
                  <a:cubicBezTo>
                    <a:pt x="7415" y="2512"/>
                    <a:pt x="7406" y="2507"/>
                    <a:pt x="7401" y="2499"/>
                  </a:cubicBezTo>
                  <a:lnTo>
                    <a:pt x="7289" y="2323"/>
                  </a:lnTo>
                  <a:lnTo>
                    <a:pt x="7298" y="2332"/>
                  </a:lnTo>
                  <a:lnTo>
                    <a:pt x="7186" y="2252"/>
                  </a:lnTo>
                  <a:cubicBezTo>
                    <a:pt x="7182" y="2249"/>
                    <a:pt x="7179" y="2245"/>
                    <a:pt x="7176" y="2241"/>
                  </a:cubicBezTo>
                  <a:lnTo>
                    <a:pt x="7064" y="2033"/>
                  </a:lnTo>
                  <a:lnTo>
                    <a:pt x="7068" y="2038"/>
                  </a:lnTo>
                  <a:lnTo>
                    <a:pt x="6972" y="1926"/>
                  </a:lnTo>
                  <a:lnTo>
                    <a:pt x="6978" y="1932"/>
                  </a:lnTo>
                  <a:lnTo>
                    <a:pt x="6864" y="1850"/>
                  </a:lnTo>
                  <a:lnTo>
                    <a:pt x="6754" y="1756"/>
                  </a:lnTo>
                  <a:lnTo>
                    <a:pt x="6640" y="1674"/>
                  </a:lnTo>
                  <a:lnTo>
                    <a:pt x="6544" y="1594"/>
                  </a:lnTo>
                  <a:cubicBezTo>
                    <a:pt x="6542" y="1593"/>
                    <a:pt x="6541" y="1591"/>
                    <a:pt x="6539" y="1589"/>
                  </a:cubicBezTo>
                  <a:lnTo>
                    <a:pt x="6427" y="1445"/>
                  </a:lnTo>
                  <a:lnTo>
                    <a:pt x="6434" y="1452"/>
                  </a:lnTo>
                  <a:lnTo>
                    <a:pt x="6322" y="1372"/>
                  </a:lnTo>
                  <a:lnTo>
                    <a:pt x="6349" y="1376"/>
                  </a:lnTo>
                  <a:lnTo>
                    <a:pt x="6237" y="1408"/>
                  </a:lnTo>
                  <a:cubicBezTo>
                    <a:pt x="6229" y="1411"/>
                    <a:pt x="6220" y="1410"/>
                    <a:pt x="6213" y="1405"/>
                  </a:cubicBezTo>
                  <a:lnTo>
                    <a:pt x="6101" y="1341"/>
                  </a:lnTo>
                  <a:cubicBezTo>
                    <a:pt x="6097" y="1339"/>
                    <a:pt x="6093" y="1336"/>
                    <a:pt x="6091" y="1333"/>
                  </a:cubicBezTo>
                  <a:lnTo>
                    <a:pt x="5995" y="1205"/>
                  </a:lnTo>
                  <a:lnTo>
                    <a:pt x="6016" y="1217"/>
                  </a:lnTo>
                  <a:lnTo>
                    <a:pt x="5904" y="1201"/>
                  </a:lnTo>
                  <a:cubicBezTo>
                    <a:pt x="5893" y="1200"/>
                    <a:pt x="5884" y="1193"/>
                    <a:pt x="5879" y="1183"/>
                  </a:cubicBezTo>
                  <a:lnTo>
                    <a:pt x="5767" y="943"/>
                  </a:lnTo>
                  <a:lnTo>
                    <a:pt x="5805" y="960"/>
                  </a:lnTo>
                  <a:lnTo>
                    <a:pt x="5689" y="993"/>
                  </a:lnTo>
                  <a:lnTo>
                    <a:pt x="5577" y="1009"/>
                  </a:lnTo>
                  <a:cubicBezTo>
                    <a:pt x="5561" y="1011"/>
                    <a:pt x="5546" y="1002"/>
                    <a:pt x="5542" y="986"/>
                  </a:cubicBezTo>
                  <a:lnTo>
                    <a:pt x="5446" y="650"/>
                  </a:lnTo>
                  <a:lnTo>
                    <a:pt x="5503" y="659"/>
                  </a:lnTo>
                  <a:lnTo>
                    <a:pt x="5391" y="835"/>
                  </a:lnTo>
                  <a:cubicBezTo>
                    <a:pt x="5384" y="847"/>
                    <a:pt x="5369" y="852"/>
                    <a:pt x="5356" y="848"/>
                  </a:cubicBezTo>
                  <a:lnTo>
                    <a:pt x="5244" y="816"/>
                  </a:lnTo>
                  <a:lnTo>
                    <a:pt x="5252" y="817"/>
                  </a:lnTo>
                  <a:lnTo>
                    <a:pt x="5140" y="817"/>
                  </a:lnTo>
                  <a:cubicBezTo>
                    <a:pt x="5136" y="817"/>
                    <a:pt x="5132" y="817"/>
                    <a:pt x="5128" y="815"/>
                  </a:cubicBezTo>
                  <a:lnTo>
                    <a:pt x="5016" y="767"/>
                  </a:lnTo>
                  <a:cubicBezTo>
                    <a:pt x="5010" y="764"/>
                    <a:pt x="5005" y="760"/>
                    <a:pt x="5002" y="755"/>
                  </a:cubicBezTo>
                  <a:lnTo>
                    <a:pt x="4906" y="611"/>
                  </a:lnTo>
                  <a:cubicBezTo>
                    <a:pt x="4904" y="608"/>
                    <a:pt x="4902" y="604"/>
                    <a:pt x="4901" y="600"/>
                  </a:cubicBezTo>
                  <a:lnTo>
                    <a:pt x="4789" y="40"/>
                  </a:lnTo>
                  <a:lnTo>
                    <a:pt x="4850" y="45"/>
                  </a:lnTo>
                  <a:lnTo>
                    <a:pt x="4738" y="333"/>
                  </a:lnTo>
                  <a:lnTo>
                    <a:pt x="4626" y="638"/>
                  </a:lnTo>
                  <a:lnTo>
                    <a:pt x="4530" y="862"/>
                  </a:lnTo>
                  <a:cubicBezTo>
                    <a:pt x="4526" y="872"/>
                    <a:pt x="4517" y="879"/>
                    <a:pt x="4507" y="881"/>
                  </a:cubicBezTo>
                  <a:cubicBezTo>
                    <a:pt x="4496" y="883"/>
                    <a:pt x="4485" y="880"/>
                    <a:pt x="4478" y="872"/>
                  </a:cubicBezTo>
                  <a:lnTo>
                    <a:pt x="4366" y="760"/>
                  </a:lnTo>
                  <a:lnTo>
                    <a:pt x="4401" y="767"/>
                  </a:lnTo>
                  <a:lnTo>
                    <a:pt x="4289" y="815"/>
                  </a:lnTo>
                  <a:cubicBezTo>
                    <a:pt x="4285" y="817"/>
                    <a:pt x="4281" y="817"/>
                    <a:pt x="4276" y="817"/>
                  </a:cubicBezTo>
                  <a:lnTo>
                    <a:pt x="4164" y="817"/>
                  </a:lnTo>
                  <a:cubicBezTo>
                    <a:pt x="4154" y="817"/>
                    <a:pt x="4144" y="812"/>
                    <a:pt x="4138" y="804"/>
                  </a:cubicBezTo>
                  <a:lnTo>
                    <a:pt x="4026" y="644"/>
                  </a:lnTo>
                  <a:lnTo>
                    <a:pt x="4070" y="652"/>
                  </a:lnTo>
                  <a:lnTo>
                    <a:pt x="3974" y="716"/>
                  </a:lnTo>
                  <a:cubicBezTo>
                    <a:pt x="3969" y="720"/>
                    <a:pt x="3963" y="721"/>
                    <a:pt x="3956" y="721"/>
                  </a:cubicBezTo>
                  <a:lnTo>
                    <a:pt x="3844" y="721"/>
                  </a:lnTo>
                  <a:lnTo>
                    <a:pt x="3732" y="721"/>
                  </a:lnTo>
                  <a:lnTo>
                    <a:pt x="3761" y="705"/>
                  </a:lnTo>
                  <a:lnTo>
                    <a:pt x="3650" y="910"/>
                  </a:lnTo>
                  <a:lnTo>
                    <a:pt x="3538" y="1166"/>
                  </a:lnTo>
                  <a:cubicBezTo>
                    <a:pt x="3532" y="1179"/>
                    <a:pt x="3520" y="1186"/>
                    <a:pt x="3507" y="1185"/>
                  </a:cubicBezTo>
                  <a:cubicBezTo>
                    <a:pt x="3493" y="1185"/>
                    <a:pt x="3482" y="1176"/>
                    <a:pt x="3478" y="1163"/>
                  </a:cubicBezTo>
                  <a:lnTo>
                    <a:pt x="3382" y="859"/>
                  </a:lnTo>
                  <a:lnTo>
                    <a:pt x="3388" y="871"/>
                  </a:lnTo>
                  <a:lnTo>
                    <a:pt x="3276" y="743"/>
                  </a:lnTo>
                  <a:lnTo>
                    <a:pt x="3319" y="748"/>
                  </a:lnTo>
                  <a:lnTo>
                    <a:pt x="3207" y="828"/>
                  </a:lnTo>
                  <a:lnTo>
                    <a:pt x="3211" y="824"/>
                  </a:lnTo>
                  <a:lnTo>
                    <a:pt x="3099" y="936"/>
                  </a:lnTo>
                  <a:cubicBezTo>
                    <a:pt x="3091" y="944"/>
                    <a:pt x="3079" y="947"/>
                    <a:pt x="3068" y="944"/>
                  </a:cubicBezTo>
                  <a:lnTo>
                    <a:pt x="2956" y="912"/>
                  </a:lnTo>
                  <a:lnTo>
                    <a:pt x="2995" y="891"/>
                  </a:lnTo>
                  <a:lnTo>
                    <a:pt x="2899" y="1211"/>
                  </a:lnTo>
                  <a:cubicBezTo>
                    <a:pt x="2897" y="1217"/>
                    <a:pt x="2893" y="1223"/>
                    <a:pt x="2887" y="1228"/>
                  </a:cubicBezTo>
                  <a:lnTo>
                    <a:pt x="2775" y="1308"/>
                  </a:lnTo>
                  <a:lnTo>
                    <a:pt x="2663" y="1388"/>
                  </a:lnTo>
                  <a:lnTo>
                    <a:pt x="2674" y="1374"/>
                  </a:lnTo>
                  <a:lnTo>
                    <a:pt x="2562" y="1630"/>
                  </a:lnTo>
                  <a:cubicBezTo>
                    <a:pt x="2560" y="1634"/>
                    <a:pt x="2558" y="1637"/>
                    <a:pt x="2555" y="1640"/>
                  </a:cubicBezTo>
                  <a:lnTo>
                    <a:pt x="2459" y="1736"/>
                  </a:lnTo>
                  <a:cubicBezTo>
                    <a:pt x="2452" y="1743"/>
                    <a:pt x="2442" y="1746"/>
                    <a:pt x="2432" y="1745"/>
                  </a:cubicBezTo>
                  <a:cubicBezTo>
                    <a:pt x="2423" y="1744"/>
                    <a:pt x="2414" y="1738"/>
                    <a:pt x="2409" y="1730"/>
                  </a:cubicBezTo>
                  <a:lnTo>
                    <a:pt x="2297" y="1538"/>
                  </a:lnTo>
                  <a:lnTo>
                    <a:pt x="2340" y="1549"/>
                  </a:lnTo>
                  <a:lnTo>
                    <a:pt x="2225" y="1615"/>
                  </a:lnTo>
                  <a:lnTo>
                    <a:pt x="2113" y="1663"/>
                  </a:lnTo>
                  <a:cubicBezTo>
                    <a:pt x="2109" y="1665"/>
                    <a:pt x="2105" y="1665"/>
                    <a:pt x="2100" y="1665"/>
                  </a:cubicBezTo>
                  <a:lnTo>
                    <a:pt x="1988" y="1665"/>
                  </a:lnTo>
                  <a:lnTo>
                    <a:pt x="2011" y="1656"/>
                  </a:lnTo>
                  <a:lnTo>
                    <a:pt x="1915" y="1752"/>
                  </a:lnTo>
                  <a:cubicBezTo>
                    <a:pt x="1910" y="1757"/>
                    <a:pt x="1904" y="1760"/>
                    <a:pt x="1897" y="1761"/>
                  </a:cubicBezTo>
                  <a:lnTo>
                    <a:pt x="1785" y="1777"/>
                  </a:lnTo>
                  <a:cubicBezTo>
                    <a:pt x="1781" y="1778"/>
                    <a:pt x="1776" y="1777"/>
                    <a:pt x="1772" y="1776"/>
                  </a:cubicBezTo>
                  <a:lnTo>
                    <a:pt x="1660" y="1744"/>
                  </a:lnTo>
                  <a:cubicBezTo>
                    <a:pt x="1655" y="1743"/>
                    <a:pt x="1651" y="1741"/>
                    <a:pt x="1648" y="1738"/>
                  </a:cubicBezTo>
                  <a:lnTo>
                    <a:pt x="1536" y="1642"/>
                  </a:lnTo>
                  <a:lnTo>
                    <a:pt x="1544" y="1647"/>
                  </a:lnTo>
                  <a:lnTo>
                    <a:pt x="1434" y="1600"/>
                  </a:lnTo>
                  <a:lnTo>
                    <a:pt x="1338" y="1568"/>
                  </a:lnTo>
                  <a:lnTo>
                    <a:pt x="1344" y="1569"/>
                  </a:lnTo>
                  <a:lnTo>
                    <a:pt x="1232" y="1553"/>
                  </a:lnTo>
                  <a:lnTo>
                    <a:pt x="1255" y="1548"/>
                  </a:lnTo>
                  <a:lnTo>
                    <a:pt x="1143" y="1628"/>
                  </a:lnTo>
                  <a:lnTo>
                    <a:pt x="1151" y="1619"/>
                  </a:lnTo>
                  <a:lnTo>
                    <a:pt x="1041" y="1791"/>
                  </a:lnTo>
                  <a:lnTo>
                    <a:pt x="929" y="2031"/>
                  </a:lnTo>
                  <a:cubicBezTo>
                    <a:pt x="926" y="2038"/>
                    <a:pt x="921" y="2043"/>
                    <a:pt x="915" y="2046"/>
                  </a:cubicBezTo>
                  <a:lnTo>
                    <a:pt x="819" y="2094"/>
                  </a:lnTo>
                  <a:lnTo>
                    <a:pt x="823" y="2092"/>
                  </a:lnTo>
                  <a:lnTo>
                    <a:pt x="711" y="2172"/>
                  </a:lnTo>
                  <a:cubicBezTo>
                    <a:pt x="708" y="2174"/>
                    <a:pt x="705" y="2175"/>
                    <a:pt x="701" y="2176"/>
                  </a:cubicBezTo>
                  <a:lnTo>
                    <a:pt x="589" y="2208"/>
                  </a:lnTo>
                  <a:cubicBezTo>
                    <a:pt x="578" y="2211"/>
                    <a:pt x="566" y="2208"/>
                    <a:pt x="558" y="2200"/>
                  </a:cubicBezTo>
                  <a:lnTo>
                    <a:pt x="446" y="2088"/>
                  </a:lnTo>
                  <a:lnTo>
                    <a:pt x="483" y="2094"/>
                  </a:lnTo>
                  <a:lnTo>
                    <a:pt x="387" y="2142"/>
                  </a:lnTo>
                  <a:lnTo>
                    <a:pt x="399" y="2132"/>
                  </a:lnTo>
                  <a:lnTo>
                    <a:pt x="287" y="2292"/>
                  </a:lnTo>
                  <a:cubicBezTo>
                    <a:pt x="282" y="2299"/>
                    <a:pt x="274" y="2304"/>
                    <a:pt x="265" y="2305"/>
                  </a:cubicBezTo>
                  <a:lnTo>
                    <a:pt x="153" y="2321"/>
                  </a:lnTo>
                  <a:cubicBezTo>
                    <a:pt x="146" y="2322"/>
                    <a:pt x="139" y="2321"/>
                    <a:pt x="133" y="2317"/>
                  </a:cubicBezTo>
                  <a:lnTo>
                    <a:pt x="21" y="2253"/>
                  </a:lnTo>
                  <a:cubicBezTo>
                    <a:pt x="5" y="2244"/>
                    <a:pt x="0" y="2225"/>
                    <a:pt x="9" y="2210"/>
                  </a:cubicBezTo>
                  <a:cubicBezTo>
                    <a:pt x="17" y="2194"/>
                    <a:pt x="37" y="2189"/>
                    <a:pt x="52" y="2198"/>
                  </a:cubicBezTo>
                  <a:close/>
                </a:path>
              </a:pathLst>
            </a:custGeom>
            <a:solidFill>
              <a:srgbClr val="A5C92B"/>
            </a:solidFill>
            <a:ln w="9525" cap="flat">
              <a:solidFill>
                <a:srgbClr val="A5C92B"/>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2"/>
            <p:cNvSpPr>
              <a:spLocks/>
            </p:cNvSpPr>
            <p:nvPr/>
          </p:nvSpPr>
          <p:spPr bwMode="auto">
            <a:xfrm>
              <a:off x="1008063" y="2795588"/>
              <a:ext cx="7348538" cy="1766888"/>
            </a:xfrm>
            <a:custGeom>
              <a:avLst/>
              <a:gdLst/>
              <a:ahLst/>
              <a:cxnLst>
                <a:cxn ang="0">
                  <a:pos x="446" y="1308"/>
                </a:cxn>
                <a:cxn ang="0">
                  <a:pos x="780" y="1198"/>
                </a:cxn>
                <a:cxn ang="0">
                  <a:pos x="1234" y="868"/>
                </a:cxn>
                <a:cxn ang="0">
                  <a:pos x="1671" y="997"/>
                </a:cxn>
                <a:cxn ang="0">
                  <a:pos x="2086" y="1015"/>
                </a:cxn>
                <a:cxn ang="0">
                  <a:pos x="2510" y="828"/>
                </a:cxn>
                <a:cxn ang="0">
                  <a:pos x="3079" y="421"/>
                </a:cxn>
                <a:cxn ang="0">
                  <a:pos x="3416" y="293"/>
                </a:cxn>
                <a:cxn ang="0">
                  <a:pos x="3847" y="181"/>
                </a:cxn>
                <a:cxn ang="0">
                  <a:pos x="4254" y="108"/>
                </a:cxn>
                <a:cxn ang="0">
                  <a:pos x="4806" y="39"/>
                </a:cxn>
                <a:cxn ang="0">
                  <a:pos x="5116" y="174"/>
                </a:cxn>
                <a:cxn ang="0">
                  <a:pos x="5600" y="248"/>
                </a:cxn>
                <a:cxn ang="0">
                  <a:pos x="5902" y="261"/>
                </a:cxn>
                <a:cxn ang="0">
                  <a:pos x="6442" y="214"/>
                </a:cxn>
                <a:cxn ang="0">
                  <a:pos x="6898" y="377"/>
                </a:cxn>
                <a:cxn ang="0">
                  <a:pos x="7314" y="372"/>
                </a:cxn>
                <a:cxn ang="0">
                  <a:pos x="7653" y="442"/>
                </a:cxn>
                <a:cxn ang="0">
                  <a:pos x="8082" y="708"/>
                </a:cxn>
                <a:cxn ang="0">
                  <a:pos x="8519" y="949"/>
                </a:cxn>
                <a:cxn ang="0">
                  <a:pos x="8976" y="1529"/>
                </a:cxn>
                <a:cxn ang="0">
                  <a:pos x="9405" y="2451"/>
                </a:cxn>
                <a:cxn ang="0">
                  <a:pos x="9826" y="2825"/>
                </a:cxn>
                <a:cxn ang="0">
                  <a:pos x="10215" y="2532"/>
                </a:cxn>
                <a:cxn ang="0">
                  <a:pos x="10548" y="1945"/>
                </a:cxn>
                <a:cxn ang="0">
                  <a:pos x="11097" y="785"/>
                </a:cxn>
                <a:cxn ang="0">
                  <a:pos x="11542" y="519"/>
                </a:cxn>
                <a:cxn ang="0">
                  <a:pos x="11991" y="325"/>
                </a:cxn>
                <a:cxn ang="0">
                  <a:pos x="12317" y="547"/>
                </a:cxn>
                <a:cxn ang="0">
                  <a:pos x="11897" y="363"/>
                </a:cxn>
                <a:cxn ang="0">
                  <a:pos x="11468" y="616"/>
                </a:cxn>
                <a:cxn ang="0">
                  <a:pos x="10921" y="1083"/>
                </a:cxn>
                <a:cxn ang="0">
                  <a:pos x="10493" y="2150"/>
                </a:cxn>
                <a:cxn ang="0">
                  <a:pos x="10171" y="2730"/>
                </a:cxn>
                <a:cxn ang="0">
                  <a:pos x="9676" y="2811"/>
                </a:cxn>
                <a:cxn ang="0">
                  <a:pos x="9237" y="2305"/>
                </a:cxn>
                <a:cxn ang="0">
                  <a:pos x="8812" y="1275"/>
                </a:cxn>
                <a:cxn ang="0">
                  <a:pos x="8376" y="983"/>
                </a:cxn>
                <a:cxn ang="0">
                  <a:pos x="7944" y="599"/>
                </a:cxn>
                <a:cxn ang="0">
                  <a:pos x="7538" y="500"/>
                </a:cxn>
                <a:cxn ang="0">
                  <a:pos x="7090" y="436"/>
                </a:cxn>
                <a:cxn ang="0">
                  <a:pos x="6775" y="372"/>
                </a:cxn>
                <a:cxn ang="0">
                  <a:pos x="6330" y="307"/>
                </a:cxn>
                <a:cxn ang="0">
                  <a:pos x="5767" y="117"/>
                </a:cxn>
                <a:cxn ang="0">
                  <a:pos x="5487" y="66"/>
                </a:cxn>
                <a:cxn ang="0">
                  <a:pos x="5022" y="212"/>
                </a:cxn>
                <a:cxn ang="0">
                  <a:pos x="4719" y="146"/>
                </a:cxn>
                <a:cxn ang="0">
                  <a:pos x="4183" y="253"/>
                </a:cxn>
                <a:cxn ang="0">
                  <a:pos x="3842" y="244"/>
                </a:cxn>
                <a:cxn ang="0">
                  <a:pos x="3395" y="352"/>
                </a:cxn>
                <a:cxn ang="0">
                  <a:pos x="2958" y="468"/>
                </a:cxn>
                <a:cxn ang="0">
                  <a:pos x="2455" y="957"/>
                </a:cxn>
                <a:cxn ang="0">
                  <a:pos x="2103" y="1076"/>
                </a:cxn>
                <a:cxn ang="0">
                  <a:pos x="1666" y="1060"/>
                </a:cxn>
                <a:cxn ang="0">
                  <a:pos x="1239" y="932"/>
                </a:cxn>
                <a:cxn ang="0">
                  <a:pos x="818" y="1248"/>
                </a:cxn>
                <a:cxn ang="0">
                  <a:pos x="393" y="1435"/>
                </a:cxn>
                <a:cxn ang="0">
                  <a:pos x="39" y="1493"/>
                </a:cxn>
              </a:cxnLst>
              <a:rect l="0" t="0" r="r" b="b"/>
              <a:pathLst>
                <a:path w="12342" h="2967">
                  <a:moveTo>
                    <a:pt x="39" y="1493"/>
                  </a:moveTo>
                  <a:lnTo>
                    <a:pt x="151" y="1509"/>
                  </a:lnTo>
                  <a:lnTo>
                    <a:pt x="142" y="1509"/>
                  </a:lnTo>
                  <a:lnTo>
                    <a:pt x="254" y="1493"/>
                  </a:lnTo>
                  <a:lnTo>
                    <a:pt x="236" y="1502"/>
                  </a:lnTo>
                  <a:lnTo>
                    <a:pt x="348" y="1390"/>
                  </a:lnTo>
                  <a:lnTo>
                    <a:pt x="446" y="1308"/>
                  </a:lnTo>
                  <a:cubicBezTo>
                    <a:pt x="455" y="1300"/>
                    <a:pt x="468" y="1298"/>
                    <a:pt x="479" y="1303"/>
                  </a:cubicBezTo>
                  <a:lnTo>
                    <a:pt x="591" y="1351"/>
                  </a:lnTo>
                  <a:lnTo>
                    <a:pt x="558" y="1356"/>
                  </a:lnTo>
                  <a:lnTo>
                    <a:pt x="670" y="1260"/>
                  </a:lnTo>
                  <a:cubicBezTo>
                    <a:pt x="671" y="1259"/>
                    <a:pt x="673" y="1258"/>
                    <a:pt x="675" y="1257"/>
                  </a:cubicBezTo>
                  <a:lnTo>
                    <a:pt x="787" y="1193"/>
                  </a:lnTo>
                  <a:lnTo>
                    <a:pt x="780" y="1198"/>
                  </a:lnTo>
                  <a:lnTo>
                    <a:pt x="876" y="1102"/>
                  </a:lnTo>
                  <a:lnTo>
                    <a:pt x="986" y="975"/>
                  </a:lnTo>
                  <a:cubicBezTo>
                    <a:pt x="988" y="974"/>
                    <a:pt x="990" y="972"/>
                    <a:pt x="992" y="970"/>
                  </a:cubicBezTo>
                  <a:lnTo>
                    <a:pt x="1104" y="890"/>
                  </a:lnTo>
                  <a:cubicBezTo>
                    <a:pt x="1108" y="887"/>
                    <a:pt x="1113" y="886"/>
                    <a:pt x="1118" y="885"/>
                  </a:cubicBezTo>
                  <a:lnTo>
                    <a:pt x="1230" y="869"/>
                  </a:lnTo>
                  <a:cubicBezTo>
                    <a:pt x="1231" y="869"/>
                    <a:pt x="1233" y="868"/>
                    <a:pt x="1234" y="868"/>
                  </a:cubicBezTo>
                  <a:lnTo>
                    <a:pt x="1346" y="868"/>
                  </a:lnTo>
                  <a:cubicBezTo>
                    <a:pt x="1353" y="868"/>
                    <a:pt x="1359" y="870"/>
                    <a:pt x="1364" y="874"/>
                  </a:cubicBezTo>
                  <a:lnTo>
                    <a:pt x="1460" y="938"/>
                  </a:lnTo>
                  <a:lnTo>
                    <a:pt x="1570" y="1001"/>
                  </a:lnTo>
                  <a:lnTo>
                    <a:pt x="1554" y="996"/>
                  </a:lnTo>
                  <a:lnTo>
                    <a:pt x="1666" y="996"/>
                  </a:lnTo>
                  <a:cubicBezTo>
                    <a:pt x="1668" y="996"/>
                    <a:pt x="1669" y="997"/>
                    <a:pt x="1671" y="997"/>
                  </a:cubicBezTo>
                  <a:lnTo>
                    <a:pt x="1783" y="1013"/>
                  </a:lnTo>
                  <a:lnTo>
                    <a:pt x="1895" y="1029"/>
                  </a:lnTo>
                  <a:lnTo>
                    <a:pt x="1890" y="1028"/>
                  </a:lnTo>
                  <a:lnTo>
                    <a:pt x="1986" y="1028"/>
                  </a:lnTo>
                  <a:lnTo>
                    <a:pt x="1982" y="1029"/>
                  </a:lnTo>
                  <a:lnTo>
                    <a:pt x="2094" y="1013"/>
                  </a:lnTo>
                  <a:lnTo>
                    <a:pt x="2086" y="1015"/>
                  </a:lnTo>
                  <a:lnTo>
                    <a:pt x="2198" y="967"/>
                  </a:lnTo>
                  <a:lnTo>
                    <a:pt x="2188" y="974"/>
                  </a:lnTo>
                  <a:lnTo>
                    <a:pt x="2300" y="862"/>
                  </a:lnTo>
                  <a:cubicBezTo>
                    <a:pt x="2309" y="853"/>
                    <a:pt x="2323" y="850"/>
                    <a:pt x="2335" y="855"/>
                  </a:cubicBezTo>
                  <a:lnTo>
                    <a:pt x="2447" y="903"/>
                  </a:lnTo>
                  <a:lnTo>
                    <a:pt x="2414" y="908"/>
                  </a:lnTo>
                  <a:lnTo>
                    <a:pt x="2510" y="828"/>
                  </a:lnTo>
                  <a:lnTo>
                    <a:pt x="2624" y="746"/>
                  </a:lnTo>
                  <a:lnTo>
                    <a:pt x="2736" y="666"/>
                  </a:lnTo>
                  <a:lnTo>
                    <a:pt x="2730" y="671"/>
                  </a:lnTo>
                  <a:lnTo>
                    <a:pt x="2842" y="543"/>
                  </a:lnTo>
                  <a:lnTo>
                    <a:pt x="2937" y="417"/>
                  </a:lnTo>
                  <a:cubicBezTo>
                    <a:pt x="2944" y="408"/>
                    <a:pt x="2955" y="403"/>
                    <a:pt x="2967" y="405"/>
                  </a:cubicBezTo>
                  <a:lnTo>
                    <a:pt x="3079" y="421"/>
                  </a:lnTo>
                  <a:lnTo>
                    <a:pt x="3062" y="423"/>
                  </a:lnTo>
                  <a:lnTo>
                    <a:pt x="3174" y="375"/>
                  </a:lnTo>
                  <a:lnTo>
                    <a:pt x="3161" y="385"/>
                  </a:lnTo>
                  <a:lnTo>
                    <a:pt x="3273" y="241"/>
                  </a:lnTo>
                  <a:cubicBezTo>
                    <a:pt x="3283" y="228"/>
                    <a:pt x="3301" y="225"/>
                    <a:pt x="3314" y="233"/>
                  </a:cubicBezTo>
                  <a:lnTo>
                    <a:pt x="3426" y="297"/>
                  </a:lnTo>
                  <a:lnTo>
                    <a:pt x="3416" y="293"/>
                  </a:lnTo>
                  <a:lnTo>
                    <a:pt x="3512" y="309"/>
                  </a:lnTo>
                  <a:lnTo>
                    <a:pt x="3491" y="313"/>
                  </a:lnTo>
                  <a:lnTo>
                    <a:pt x="3603" y="249"/>
                  </a:lnTo>
                  <a:lnTo>
                    <a:pt x="3715" y="185"/>
                  </a:lnTo>
                  <a:cubicBezTo>
                    <a:pt x="3719" y="182"/>
                    <a:pt x="3725" y="180"/>
                    <a:pt x="3730" y="180"/>
                  </a:cubicBezTo>
                  <a:lnTo>
                    <a:pt x="3842" y="180"/>
                  </a:lnTo>
                  <a:cubicBezTo>
                    <a:pt x="3844" y="180"/>
                    <a:pt x="3845" y="181"/>
                    <a:pt x="3847" y="181"/>
                  </a:cubicBezTo>
                  <a:lnTo>
                    <a:pt x="3959" y="197"/>
                  </a:lnTo>
                  <a:lnTo>
                    <a:pt x="3934" y="204"/>
                  </a:lnTo>
                  <a:lnTo>
                    <a:pt x="4030" y="124"/>
                  </a:lnTo>
                  <a:cubicBezTo>
                    <a:pt x="4041" y="115"/>
                    <a:pt x="4057" y="114"/>
                    <a:pt x="4069" y="122"/>
                  </a:cubicBezTo>
                  <a:lnTo>
                    <a:pt x="4181" y="202"/>
                  </a:lnTo>
                  <a:lnTo>
                    <a:pt x="4142" y="204"/>
                  </a:lnTo>
                  <a:lnTo>
                    <a:pt x="4254" y="108"/>
                  </a:lnTo>
                  <a:cubicBezTo>
                    <a:pt x="4263" y="100"/>
                    <a:pt x="4276" y="98"/>
                    <a:pt x="4287" y="103"/>
                  </a:cubicBezTo>
                  <a:lnTo>
                    <a:pt x="4399" y="151"/>
                  </a:lnTo>
                  <a:lnTo>
                    <a:pt x="4507" y="182"/>
                  </a:lnTo>
                  <a:lnTo>
                    <a:pt x="4484" y="184"/>
                  </a:lnTo>
                  <a:lnTo>
                    <a:pt x="4580" y="136"/>
                  </a:lnTo>
                  <a:lnTo>
                    <a:pt x="4694" y="87"/>
                  </a:lnTo>
                  <a:lnTo>
                    <a:pt x="4806" y="39"/>
                  </a:lnTo>
                  <a:cubicBezTo>
                    <a:pt x="4820" y="33"/>
                    <a:pt x="4837" y="38"/>
                    <a:pt x="4845" y="51"/>
                  </a:cubicBezTo>
                  <a:lnTo>
                    <a:pt x="4957" y="227"/>
                  </a:lnTo>
                  <a:lnTo>
                    <a:pt x="4913" y="218"/>
                  </a:lnTo>
                  <a:lnTo>
                    <a:pt x="5009" y="154"/>
                  </a:lnTo>
                  <a:cubicBezTo>
                    <a:pt x="5015" y="149"/>
                    <a:pt x="5023" y="148"/>
                    <a:pt x="5031" y="149"/>
                  </a:cubicBezTo>
                  <a:lnTo>
                    <a:pt x="5143" y="165"/>
                  </a:lnTo>
                  <a:lnTo>
                    <a:pt x="5116" y="174"/>
                  </a:lnTo>
                  <a:lnTo>
                    <a:pt x="5228" y="62"/>
                  </a:lnTo>
                  <a:cubicBezTo>
                    <a:pt x="5234" y="56"/>
                    <a:pt x="5242" y="52"/>
                    <a:pt x="5250" y="52"/>
                  </a:cubicBezTo>
                  <a:lnTo>
                    <a:pt x="5362" y="52"/>
                  </a:lnTo>
                  <a:lnTo>
                    <a:pt x="5350" y="55"/>
                  </a:lnTo>
                  <a:lnTo>
                    <a:pt x="5462" y="7"/>
                  </a:lnTo>
                  <a:cubicBezTo>
                    <a:pt x="5478" y="0"/>
                    <a:pt x="5497" y="8"/>
                    <a:pt x="5504" y="24"/>
                  </a:cubicBezTo>
                  <a:lnTo>
                    <a:pt x="5600" y="248"/>
                  </a:lnTo>
                  <a:lnTo>
                    <a:pt x="5552" y="234"/>
                  </a:lnTo>
                  <a:lnTo>
                    <a:pt x="5664" y="154"/>
                  </a:lnTo>
                  <a:lnTo>
                    <a:pt x="5776" y="74"/>
                  </a:lnTo>
                  <a:cubicBezTo>
                    <a:pt x="5783" y="69"/>
                    <a:pt x="5792" y="67"/>
                    <a:pt x="5801" y="69"/>
                  </a:cubicBezTo>
                  <a:cubicBezTo>
                    <a:pt x="5810" y="71"/>
                    <a:pt x="5818" y="77"/>
                    <a:pt x="5822" y="84"/>
                  </a:cubicBezTo>
                  <a:lnTo>
                    <a:pt x="5934" y="276"/>
                  </a:lnTo>
                  <a:lnTo>
                    <a:pt x="5902" y="261"/>
                  </a:lnTo>
                  <a:lnTo>
                    <a:pt x="6014" y="245"/>
                  </a:lnTo>
                  <a:lnTo>
                    <a:pt x="6109" y="229"/>
                  </a:lnTo>
                  <a:lnTo>
                    <a:pt x="6222" y="213"/>
                  </a:lnTo>
                  <a:cubicBezTo>
                    <a:pt x="6226" y="212"/>
                    <a:pt x="6231" y="212"/>
                    <a:pt x="6235" y="214"/>
                  </a:cubicBezTo>
                  <a:lnTo>
                    <a:pt x="6347" y="246"/>
                  </a:lnTo>
                  <a:lnTo>
                    <a:pt x="6330" y="246"/>
                  </a:lnTo>
                  <a:lnTo>
                    <a:pt x="6442" y="214"/>
                  </a:lnTo>
                  <a:cubicBezTo>
                    <a:pt x="6450" y="211"/>
                    <a:pt x="6459" y="212"/>
                    <a:pt x="6466" y="217"/>
                  </a:cubicBezTo>
                  <a:lnTo>
                    <a:pt x="6578" y="281"/>
                  </a:lnTo>
                  <a:lnTo>
                    <a:pt x="6673" y="328"/>
                  </a:lnTo>
                  <a:lnTo>
                    <a:pt x="6654" y="325"/>
                  </a:lnTo>
                  <a:lnTo>
                    <a:pt x="6766" y="309"/>
                  </a:lnTo>
                  <a:cubicBezTo>
                    <a:pt x="6773" y="308"/>
                    <a:pt x="6780" y="309"/>
                    <a:pt x="6786" y="313"/>
                  </a:cubicBezTo>
                  <a:lnTo>
                    <a:pt x="6898" y="377"/>
                  </a:lnTo>
                  <a:lnTo>
                    <a:pt x="6874" y="374"/>
                  </a:lnTo>
                  <a:lnTo>
                    <a:pt x="6986" y="342"/>
                  </a:lnTo>
                  <a:cubicBezTo>
                    <a:pt x="6992" y="340"/>
                    <a:pt x="6998" y="340"/>
                    <a:pt x="7005" y="342"/>
                  </a:cubicBezTo>
                  <a:lnTo>
                    <a:pt x="7101" y="374"/>
                  </a:lnTo>
                  <a:lnTo>
                    <a:pt x="7090" y="372"/>
                  </a:lnTo>
                  <a:lnTo>
                    <a:pt x="7202" y="372"/>
                  </a:lnTo>
                  <a:lnTo>
                    <a:pt x="7314" y="372"/>
                  </a:lnTo>
                  <a:cubicBezTo>
                    <a:pt x="7323" y="372"/>
                    <a:pt x="7331" y="376"/>
                    <a:pt x="7337" y="382"/>
                  </a:cubicBezTo>
                  <a:lnTo>
                    <a:pt x="7449" y="494"/>
                  </a:lnTo>
                  <a:lnTo>
                    <a:pt x="7414" y="487"/>
                  </a:lnTo>
                  <a:lnTo>
                    <a:pt x="7526" y="439"/>
                  </a:lnTo>
                  <a:cubicBezTo>
                    <a:pt x="7530" y="437"/>
                    <a:pt x="7534" y="436"/>
                    <a:pt x="7538" y="436"/>
                  </a:cubicBezTo>
                  <a:lnTo>
                    <a:pt x="7634" y="436"/>
                  </a:lnTo>
                  <a:cubicBezTo>
                    <a:pt x="7641" y="436"/>
                    <a:pt x="7648" y="439"/>
                    <a:pt x="7653" y="442"/>
                  </a:cubicBezTo>
                  <a:lnTo>
                    <a:pt x="7765" y="522"/>
                  </a:lnTo>
                  <a:lnTo>
                    <a:pt x="7751" y="517"/>
                  </a:lnTo>
                  <a:lnTo>
                    <a:pt x="7863" y="533"/>
                  </a:lnTo>
                  <a:lnTo>
                    <a:pt x="7975" y="549"/>
                  </a:lnTo>
                  <a:cubicBezTo>
                    <a:pt x="7984" y="550"/>
                    <a:pt x="7992" y="555"/>
                    <a:pt x="7997" y="562"/>
                  </a:cubicBezTo>
                  <a:lnTo>
                    <a:pt x="8109" y="722"/>
                  </a:lnTo>
                  <a:lnTo>
                    <a:pt x="8082" y="708"/>
                  </a:lnTo>
                  <a:lnTo>
                    <a:pt x="8178" y="708"/>
                  </a:lnTo>
                  <a:cubicBezTo>
                    <a:pt x="8184" y="708"/>
                    <a:pt x="8190" y="710"/>
                    <a:pt x="8194" y="713"/>
                  </a:cubicBezTo>
                  <a:lnTo>
                    <a:pt x="8306" y="777"/>
                  </a:lnTo>
                  <a:cubicBezTo>
                    <a:pt x="8310" y="779"/>
                    <a:pt x="8314" y="782"/>
                    <a:pt x="8317" y="786"/>
                  </a:cubicBezTo>
                  <a:lnTo>
                    <a:pt x="8429" y="946"/>
                  </a:lnTo>
                  <a:lnTo>
                    <a:pt x="8407" y="933"/>
                  </a:lnTo>
                  <a:lnTo>
                    <a:pt x="8519" y="949"/>
                  </a:lnTo>
                  <a:cubicBezTo>
                    <a:pt x="8523" y="949"/>
                    <a:pt x="8527" y="951"/>
                    <a:pt x="8530" y="953"/>
                  </a:cubicBezTo>
                  <a:lnTo>
                    <a:pt x="8642" y="1017"/>
                  </a:lnTo>
                  <a:cubicBezTo>
                    <a:pt x="8645" y="1018"/>
                    <a:pt x="8647" y="1020"/>
                    <a:pt x="8649" y="1022"/>
                  </a:cubicBezTo>
                  <a:lnTo>
                    <a:pt x="8745" y="1118"/>
                  </a:lnTo>
                  <a:lnTo>
                    <a:pt x="8857" y="1230"/>
                  </a:lnTo>
                  <a:cubicBezTo>
                    <a:pt x="8860" y="1233"/>
                    <a:pt x="8863" y="1237"/>
                    <a:pt x="8864" y="1241"/>
                  </a:cubicBezTo>
                  <a:lnTo>
                    <a:pt x="8976" y="1529"/>
                  </a:lnTo>
                  <a:lnTo>
                    <a:pt x="8974" y="1524"/>
                  </a:lnTo>
                  <a:lnTo>
                    <a:pt x="9086" y="1716"/>
                  </a:lnTo>
                  <a:cubicBezTo>
                    <a:pt x="9087" y="1718"/>
                    <a:pt x="9088" y="1721"/>
                    <a:pt x="9089" y="1723"/>
                  </a:cubicBezTo>
                  <a:lnTo>
                    <a:pt x="9185" y="2027"/>
                  </a:lnTo>
                  <a:lnTo>
                    <a:pt x="9296" y="2280"/>
                  </a:lnTo>
                  <a:lnTo>
                    <a:pt x="9293" y="2275"/>
                  </a:lnTo>
                  <a:lnTo>
                    <a:pt x="9405" y="2451"/>
                  </a:lnTo>
                  <a:lnTo>
                    <a:pt x="9403" y="2447"/>
                  </a:lnTo>
                  <a:lnTo>
                    <a:pt x="9515" y="2575"/>
                  </a:lnTo>
                  <a:lnTo>
                    <a:pt x="9511" y="2572"/>
                  </a:lnTo>
                  <a:lnTo>
                    <a:pt x="9623" y="2668"/>
                  </a:lnTo>
                  <a:lnTo>
                    <a:pt x="9721" y="2766"/>
                  </a:lnTo>
                  <a:lnTo>
                    <a:pt x="9714" y="2761"/>
                  </a:lnTo>
                  <a:lnTo>
                    <a:pt x="9826" y="2825"/>
                  </a:lnTo>
                  <a:lnTo>
                    <a:pt x="9941" y="2906"/>
                  </a:lnTo>
                  <a:lnTo>
                    <a:pt x="9902" y="2908"/>
                  </a:lnTo>
                  <a:lnTo>
                    <a:pt x="10014" y="2812"/>
                  </a:lnTo>
                  <a:lnTo>
                    <a:pt x="10010" y="2815"/>
                  </a:lnTo>
                  <a:lnTo>
                    <a:pt x="10122" y="2687"/>
                  </a:lnTo>
                  <a:lnTo>
                    <a:pt x="10119" y="2692"/>
                  </a:lnTo>
                  <a:lnTo>
                    <a:pt x="10215" y="2532"/>
                  </a:lnTo>
                  <a:cubicBezTo>
                    <a:pt x="10216" y="2530"/>
                    <a:pt x="10217" y="2529"/>
                    <a:pt x="10218" y="2527"/>
                  </a:cubicBezTo>
                  <a:lnTo>
                    <a:pt x="10330" y="2399"/>
                  </a:lnTo>
                  <a:lnTo>
                    <a:pt x="10325" y="2409"/>
                  </a:lnTo>
                  <a:lnTo>
                    <a:pt x="10437" y="2121"/>
                  </a:lnTo>
                  <a:cubicBezTo>
                    <a:pt x="10437" y="2119"/>
                    <a:pt x="10438" y="2117"/>
                    <a:pt x="10439" y="2115"/>
                  </a:cubicBezTo>
                  <a:lnTo>
                    <a:pt x="10551" y="1939"/>
                  </a:lnTo>
                  <a:lnTo>
                    <a:pt x="10548" y="1945"/>
                  </a:lnTo>
                  <a:lnTo>
                    <a:pt x="10660" y="1641"/>
                  </a:lnTo>
                  <a:lnTo>
                    <a:pt x="10755" y="1261"/>
                  </a:lnTo>
                  <a:cubicBezTo>
                    <a:pt x="10756" y="1258"/>
                    <a:pt x="10757" y="1256"/>
                    <a:pt x="10758" y="1253"/>
                  </a:cubicBezTo>
                  <a:lnTo>
                    <a:pt x="10870" y="1045"/>
                  </a:lnTo>
                  <a:cubicBezTo>
                    <a:pt x="10872" y="1043"/>
                    <a:pt x="10874" y="1040"/>
                    <a:pt x="10876" y="1038"/>
                  </a:cubicBezTo>
                  <a:lnTo>
                    <a:pt x="10988" y="926"/>
                  </a:lnTo>
                  <a:lnTo>
                    <a:pt x="11097" y="785"/>
                  </a:lnTo>
                  <a:cubicBezTo>
                    <a:pt x="11101" y="780"/>
                    <a:pt x="11106" y="776"/>
                    <a:pt x="11112" y="774"/>
                  </a:cubicBezTo>
                  <a:lnTo>
                    <a:pt x="11208" y="742"/>
                  </a:lnTo>
                  <a:lnTo>
                    <a:pt x="11322" y="710"/>
                  </a:lnTo>
                  <a:lnTo>
                    <a:pt x="11305" y="721"/>
                  </a:lnTo>
                  <a:lnTo>
                    <a:pt x="11417" y="577"/>
                  </a:lnTo>
                  <a:cubicBezTo>
                    <a:pt x="11421" y="573"/>
                    <a:pt x="11425" y="569"/>
                    <a:pt x="11430" y="567"/>
                  </a:cubicBezTo>
                  <a:lnTo>
                    <a:pt x="11542" y="519"/>
                  </a:lnTo>
                  <a:lnTo>
                    <a:pt x="11658" y="486"/>
                  </a:lnTo>
                  <a:lnTo>
                    <a:pt x="11649" y="490"/>
                  </a:lnTo>
                  <a:lnTo>
                    <a:pt x="11745" y="426"/>
                  </a:lnTo>
                  <a:lnTo>
                    <a:pt x="11740" y="430"/>
                  </a:lnTo>
                  <a:lnTo>
                    <a:pt x="11852" y="318"/>
                  </a:lnTo>
                  <a:cubicBezTo>
                    <a:pt x="11859" y="311"/>
                    <a:pt x="11869" y="307"/>
                    <a:pt x="11879" y="309"/>
                  </a:cubicBezTo>
                  <a:lnTo>
                    <a:pt x="11991" y="325"/>
                  </a:lnTo>
                  <a:lnTo>
                    <a:pt x="12103" y="341"/>
                  </a:lnTo>
                  <a:cubicBezTo>
                    <a:pt x="12112" y="342"/>
                    <a:pt x="12120" y="347"/>
                    <a:pt x="12125" y="355"/>
                  </a:cubicBezTo>
                  <a:lnTo>
                    <a:pt x="12237" y="531"/>
                  </a:lnTo>
                  <a:lnTo>
                    <a:pt x="12200" y="518"/>
                  </a:lnTo>
                  <a:lnTo>
                    <a:pt x="12296" y="486"/>
                  </a:lnTo>
                  <a:cubicBezTo>
                    <a:pt x="12313" y="481"/>
                    <a:pt x="12331" y="490"/>
                    <a:pt x="12337" y="506"/>
                  </a:cubicBezTo>
                  <a:cubicBezTo>
                    <a:pt x="12342" y="523"/>
                    <a:pt x="12333" y="541"/>
                    <a:pt x="12317" y="547"/>
                  </a:cubicBezTo>
                  <a:lnTo>
                    <a:pt x="12221" y="579"/>
                  </a:lnTo>
                  <a:cubicBezTo>
                    <a:pt x="12207" y="583"/>
                    <a:pt x="12191" y="578"/>
                    <a:pt x="12183" y="566"/>
                  </a:cubicBezTo>
                  <a:lnTo>
                    <a:pt x="12071" y="390"/>
                  </a:lnTo>
                  <a:lnTo>
                    <a:pt x="12094" y="404"/>
                  </a:lnTo>
                  <a:lnTo>
                    <a:pt x="11982" y="388"/>
                  </a:lnTo>
                  <a:lnTo>
                    <a:pt x="11870" y="372"/>
                  </a:lnTo>
                  <a:lnTo>
                    <a:pt x="11897" y="363"/>
                  </a:lnTo>
                  <a:lnTo>
                    <a:pt x="11785" y="475"/>
                  </a:lnTo>
                  <a:cubicBezTo>
                    <a:pt x="11784" y="477"/>
                    <a:pt x="11782" y="478"/>
                    <a:pt x="11780" y="479"/>
                  </a:cubicBezTo>
                  <a:lnTo>
                    <a:pt x="11684" y="543"/>
                  </a:lnTo>
                  <a:cubicBezTo>
                    <a:pt x="11681" y="545"/>
                    <a:pt x="11678" y="546"/>
                    <a:pt x="11675" y="547"/>
                  </a:cubicBezTo>
                  <a:lnTo>
                    <a:pt x="11567" y="578"/>
                  </a:lnTo>
                  <a:lnTo>
                    <a:pt x="11455" y="626"/>
                  </a:lnTo>
                  <a:lnTo>
                    <a:pt x="11468" y="616"/>
                  </a:lnTo>
                  <a:lnTo>
                    <a:pt x="11356" y="760"/>
                  </a:lnTo>
                  <a:cubicBezTo>
                    <a:pt x="11352" y="765"/>
                    <a:pt x="11346" y="769"/>
                    <a:pt x="11339" y="771"/>
                  </a:cubicBezTo>
                  <a:lnTo>
                    <a:pt x="11229" y="803"/>
                  </a:lnTo>
                  <a:lnTo>
                    <a:pt x="11133" y="835"/>
                  </a:lnTo>
                  <a:lnTo>
                    <a:pt x="11148" y="824"/>
                  </a:lnTo>
                  <a:lnTo>
                    <a:pt x="11033" y="971"/>
                  </a:lnTo>
                  <a:lnTo>
                    <a:pt x="10921" y="1083"/>
                  </a:lnTo>
                  <a:lnTo>
                    <a:pt x="10927" y="1076"/>
                  </a:lnTo>
                  <a:lnTo>
                    <a:pt x="10815" y="1284"/>
                  </a:lnTo>
                  <a:lnTo>
                    <a:pt x="10818" y="1276"/>
                  </a:lnTo>
                  <a:lnTo>
                    <a:pt x="10720" y="1664"/>
                  </a:lnTo>
                  <a:lnTo>
                    <a:pt x="10608" y="1968"/>
                  </a:lnTo>
                  <a:cubicBezTo>
                    <a:pt x="10608" y="1970"/>
                    <a:pt x="10607" y="1972"/>
                    <a:pt x="10605" y="1974"/>
                  </a:cubicBezTo>
                  <a:lnTo>
                    <a:pt x="10493" y="2150"/>
                  </a:lnTo>
                  <a:lnTo>
                    <a:pt x="10496" y="2144"/>
                  </a:lnTo>
                  <a:lnTo>
                    <a:pt x="10384" y="2432"/>
                  </a:lnTo>
                  <a:cubicBezTo>
                    <a:pt x="10383" y="2436"/>
                    <a:pt x="10381" y="2439"/>
                    <a:pt x="10379" y="2442"/>
                  </a:cubicBezTo>
                  <a:lnTo>
                    <a:pt x="10267" y="2570"/>
                  </a:lnTo>
                  <a:lnTo>
                    <a:pt x="10270" y="2565"/>
                  </a:lnTo>
                  <a:lnTo>
                    <a:pt x="10174" y="2725"/>
                  </a:lnTo>
                  <a:cubicBezTo>
                    <a:pt x="10173" y="2727"/>
                    <a:pt x="10172" y="2728"/>
                    <a:pt x="10171" y="2730"/>
                  </a:cubicBezTo>
                  <a:lnTo>
                    <a:pt x="10059" y="2858"/>
                  </a:lnTo>
                  <a:cubicBezTo>
                    <a:pt x="10058" y="2859"/>
                    <a:pt x="10056" y="2860"/>
                    <a:pt x="10055" y="2861"/>
                  </a:cubicBezTo>
                  <a:lnTo>
                    <a:pt x="9943" y="2957"/>
                  </a:lnTo>
                  <a:cubicBezTo>
                    <a:pt x="9932" y="2966"/>
                    <a:pt x="9916" y="2967"/>
                    <a:pt x="9904" y="2959"/>
                  </a:cubicBezTo>
                  <a:lnTo>
                    <a:pt x="9795" y="2880"/>
                  </a:lnTo>
                  <a:lnTo>
                    <a:pt x="9683" y="2816"/>
                  </a:lnTo>
                  <a:cubicBezTo>
                    <a:pt x="9680" y="2815"/>
                    <a:pt x="9678" y="2813"/>
                    <a:pt x="9676" y="2811"/>
                  </a:cubicBezTo>
                  <a:lnTo>
                    <a:pt x="9582" y="2717"/>
                  </a:lnTo>
                  <a:lnTo>
                    <a:pt x="9470" y="2621"/>
                  </a:lnTo>
                  <a:cubicBezTo>
                    <a:pt x="9468" y="2620"/>
                    <a:pt x="9467" y="2619"/>
                    <a:pt x="9466" y="2618"/>
                  </a:cubicBezTo>
                  <a:lnTo>
                    <a:pt x="9354" y="2490"/>
                  </a:lnTo>
                  <a:cubicBezTo>
                    <a:pt x="9353" y="2488"/>
                    <a:pt x="9352" y="2487"/>
                    <a:pt x="9351" y="2486"/>
                  </a:cubicBezTo>
                  <a:lnTo>
                    <a:pt x="9239" y="2310"/>
                  </a:lnTo>
                  <a:cubicBezTo>
                    <a:pt x="9239" y="2308"/>
                    <a:pt x="9238" y="2307"/>
                    <a:pt x="9237" y="2305"/>
                  </a:cubicBezTo>
                  <a:lnTo>
                    <a:pt x="9124" y="2046"/>
                  </a:lnTo>
                  <a:lnTo>
                    <a:pt x="9028" y="1742"/>
                  </a:lnTo>
                  <a:lnTo>
                    <a:pt x="9031" y="1749"/>
                  </a:lnTo>
                  <a:lnTo>
                    <a:pt x="8919" y="1557"/>
                  </a:lnTo>
                  <a:cubicBezTo>
                    <a:pt x="8918" y="1555"/>
                    <a:pt x="8917" y="1554"/>
                    <a:pt x="8917" y="1552"/>
                  </a:cubicBezTo>
                  <a:lnTo>
                    <a:pt x="8805" y="1264"/>
                  </a:lnTo>
                  <a:lnTo>
                    <a:pt x="8812" y="1275"/>
                  </a:lnTo>
                  <a:lnTo>
                    <a:pt x="8700" y="1163"/>
                  </a:lnTo>
                  <a:lnTo>
                    <a:pt x="8604" y="1067"/>
                  </a:lnTo>
                  <a:lnTo>
                    <a:pt x="8611" y="1072"/>
                  </a:lnTo>
                  <a:lnTo>
                    <a:pt x="8499" y="1008"/>
                  </a:lnTo>
                  <a:lnTo>
                    <a:pt x="8510" y="1012"/>
                  </a:lnTo>
                  <a:lnTo>
                    <a:pt x="8398" y="996"/>
                  </a:lnTo>
                  <a:cubicBezTo>
                    <a:pt x="8389" y="995"/>
                    <a:pt x="8381" y="990"/>
                    <a:pt x="8376" y="983"/>
                  </a:cubicBezTo>
                  <a:lnTo>
                    <a:pt x="8264" y="823"/>
                  </a:lnTo>
                  <a:lnTo>
                    <a:pt x="8275" y="832"/>
                  </a:lnTo>
                  <a:lnTo>
                    <a:pt x="8163" y="768"/>
                  </a:lnTo>
                  <a:lnTo>
                    <a:pt x="8178" y="772"/>
                  </a:lnTo>
                  <a:lnTo>
                    <a:pt x="8082" y="772"/>
                  </a:lnTo>
                  <a:cubicBezTo>
                    <a:pt x="8072" y="772"/>
                    <a:pt x="8062" y="767"/>
                    <a:pt x="8056" y="759"/>
                  </a:cubicBezTo>
                  <a:lnTo>
                    <a:pt x="7944" y="599"/>
                  </a:lnTo>
                  <a:lnTo>
                    <a:pt x="7966" y="612"/>
                  </a:lnTo>
                  <a:lnTo>
                    <a:pt x="7854" y="596"/>
                  </a:lnTo>
                  <a:lnTo>
                    <a:pt x="7742" y="580"/>
                  </a:lnTo>
                  <a:cubicBezTo>
                    <a:pt x="7737" y="579"/>
                    <a:pt x="7732" y="577"/>
                    <a:pt x="7728" y="575"/>
                  </a:cubicBezTo>
                  <a:lnTo>
                    <a:pt x="7616" y="495"/>
                  </a:lnTo>
                  <a:lnTo>
                    <a:pt x="7634" y="500"/>
                  </a:lnTo>
                  <a:lnTo>
                    <a:pt x="7538" y="500"/>
                  </a:lnTo>
                  <a:lnTo>
                    <a:pt x="7551" y="498"/>
                  </a:lnTo>
                  <a:lnTo>
                    <a:pt x="7439" y="546"/>
                  </a:lnTo>
                  <a:cubicBezTo>
                    <a:pt x="7427" y="551"/>
                    <a:pt x="7413" y="548"/>
                    <a:pt x="7404" y="539"/>
                  </a:cubicBezTo>
                  <a:lnTo>
                    <a:pt x="7292" y="427"/>
                  </a:lnTo>
                  <a:lnTo>
                    <a:pt x="7314" y="436"/>
                  </a:lnTo>
                  <a:lnTo>
                    <a:pt x="7202" y="436"/>
                  </a:lnTo>
                  <a:lnTo>
                    <a:pt x="7090" y="436"/>
                  </a:lnTo>
                  <a:cubicBezTo>
                    <a:pt x="7087" y="436"/>
                    <a:pt x="7084" y="436"/>
                    <a:pt x="7080" y="435"/>
                  </a:cubicBezTo>
                  <a:lnTo>
                    <a:pt x="6984" y="403"/>
                  </a:lnTo>
                  <a:lnTo>
                    <a:pt x="7003" y="403"/>
                  </a:lnTo>
                  <a:lnTo>
                    <a:pt x="6891" y="435"/>
                  </a:lnTo>
                  <a:cubicBezTo>
                    <a:pt x="6883" y="438"/>
                    <a:pt x="6874" y="437"/>
                    <a:pt x="6867" y="432"/>
                  </a:cubicBezTo>
                  <a:lnTo>
                    <a:pt x="6755" y="368"/>
                  </a:lnTo>
                  <a:lnTo>
                    <a:pt x="6775" y="372"/>
                  </a:lnTo>
                  <a:lnTo>
                    <a:pt x="6663" y="388"/>
                  </a:lnTo>
                  <a:cubicBezTo>
                    <a:pt x="6657" y="389"/>
                    <a:pt x="6650" y="388"/>
                    <a:pt x="6644" y="385"/>
                  </a:cubicBezTo>
                  <a:lnTo>
                    <a:pt x="6547" y="336"/>
                  </a:lnTo>
                  <a:lnTo>
                    <a:pt x="6435" y="272"/>
                  </a:lnTo>
                  <a:lnTo>
                    <a:pt x="6459" y="275"/>
                  </a:lnTo>
                  <a:lnTo>
                    <a:pt x="6347" y="307"/>
                  </a:lnTo>
                  <a:cubicBezTo>
                    <a:pt x="6342" y="309"/>
                    <a:pt x="6335" y="309"/>
                    <a:pt x="6330" y="307"/>
                  </a:cubicBezTo>
                  <a:lnTo>
                    <a:pt x="6218" y="275"/>
                  </a:lnTo>
                  <a:lnTo>
                    <a:pt x="6231" y="276"/>
                  </a:lnTo>
                  <a:lnTo>
                    <a:pt x="6120" y="292"/>
                  </a:lnTo>
                  <a:lnTo>
                    <a:pt x="6023" y="308"/>
                  </a:lnTo>
                  <a:lnTo>
                    <a:pt x="5911" y="324"/>
                  </a:lnTo>
                  <a:cubicBezTo>
                    <a:pt x="5898" y="326"/>
                    <a:pt x="5885" y="320"/>
                    <a:pt x="5879" y="309"/>
                  </a:cubicBezTo>
                  <a:lnTo>
                    <a:pt x="5767" y="117"/>
                  </a:lnTo>
                  <a:lnTo>
                    <a:pt x="5813" y="127"/>
                  </a:lnTo>
                  <a:lnTo>
                    <a:pt x="5701" y="207"/>
                  </a:lnTo>
                  <a:lnTo>
                    <a:pt x="5589" y="287"/>
                  </a:lnTo>
                  <a:cubicBezTo>
                    <a:pt x="5581" y="292"/>
                    <a:pt x="5571" y="294"/>
                    <a:pt x="5562" y="291"/>
                  </a:cubicBezTo>
                  <a:cubicBezTo>
                    <a:pt x="5553" y="289"/>
                    <a:pt x="5545" y="282"/>
                    <a:pt x="5541" y="273"/>
                  </a:cubicBezTo>
                  <a:lnTo>
                    <a:pt x="5445" y="49"/>
                  </a:lnTo>
                  <a:lnTo>
                    <a:pt x="5487" y="66"/>
                  </a:lnTo>
                  <a:lnTo>
                    <a:pt x="5375" y="114"/>
                  </a:lnTo>
                  <a:cubicBezTo>
                    <a:pt x="5371" y="116"/>
                    <a:pt x="5367" y="116"/>
                    <a:pt x="5362" y="116"/>
                  </a:cubicBezTo>
                  <a:lnTo>
                    <a:pt x="5250" y="116"/>
                  </a:lnTo>
                  <a:lnTo>
                    <a:pt x="5273" y="107"/>
                  </a:lnTo>
                  <a:lnTo>
                    <a:pt x="5161" y="219"/>
                  </a:lnTo>
                  <a:cubicBezTo>
                    <a:pt x="5154" y="226"/>
                    <a:pt x="5144" y="230"/>
                    <a:pt x="5134" y="228"/>
                  </a:cubicBezTo>
                  <a:lnTo>
                    <a:pt x="5022" y="212"/>
                  </a:lnTo>
                  <a:lnTo>
                    <a:pt x="5044" y="207"/>
                  </a:lnTo>
                  <a:lnTo>
                    <a:pt x="4948" y="271"/>
                  </a:lnTo>
                  <a:cubicBezTo>
                    <a:pt x="4941" y="276"/>
                    <a:pt x="4932" y="278"/>
                    <a:pt x="4924" y="276"/>
                  </a:cubicBezTo>
                  <a:cubicBezTo>
                    <a:pt x="4915" y="274"/>
                    <a:pt x="4908" y="269"/>
                    <a:pt x="4903" y="262"/>
                  </a:cubicBezTo>
                  <a:lnTo>
                    <a:pt x="4791" y="86"/>
                  </a:lnTo>
                  <a:lnTo>
                    <a:pt x="4831" y="98"/>
                  </a:lnTo>
                  <a:lnTo>
                    <a:pt x="4719" y="146"/>
                  </a:lnTo>
                  <a:lnTo>
                    <a:pt x="4609" y="193"/>
                  </a:lnTo>
                  <a:lnTo>
                    <a:pt x="4513" y="241"/>
                  </a:lnTo>
                  <a:cubicBezTo>
                    <a:pt x="4506" y="245"/>
                    <a:pt x="4497" y="245"/>
                    <a:pt x="4490" y="243"/>
                  </a:cubicBezTo>
                  <a:lnTo>
                    <a:pt x="4374" y="210"/>
                  </a:lnTo>
                  <a:lnTo>
                    <a:pt x="4262" y="162"/>
                  </a:lnTo>
                  <a:lnTo>
                    <a:pt x="4295" y="157"/>
                  </a:lnTo>
                  <a:lnTo>
                    <a:pt x="4183" y="253"/>
                  </a:lnTo>
                  <a:cubicBezTo>
                    <a:pt x="4172" y="262"/>
                    <a:pt x="4156" y="263"/>
                    <a:pt x="4144" y="255"/>
                  </a:cubicBezTo>
                  <a:lnTo>
                    <a:pt x="4032" y="175"/>
                  </a:lnTo>
                  <a:lnTo>
                    <a:pt x="4071" y="173"/>
                  </a:lnTo>
                  <a:lnTo>
                    <a:pt x="3975" y="253"/>
                  </a:lnTo>
                  <a:cubicBezTo>
                    <a:pt x="3968" y="259"/>
                    <a:pt x="3959" y="261"/>
                    <a:pt x="3950" y="260"/>
                  </a:cubicBezTo>
                  <a:lnTo>
                    <a:pt x="3838" y="244"/>
                  </a:lnTo>
                  <a:lnTo>
                    <a:pt x="3842" y="244"/>
                  </a:lnTo>
                  <a:lnTo>
                    <a:pt x="3730" y="244"/>
                  </a:lnTo>
                  <a:lnTo>
                    <a:pt x="3746" y="240"/>
                  </a:lnTo>
                  <a:lnTo>
                    <a:pt x="3634" y="304"/>
                  </a:lnTo>
                  <a:lnTo>
                    <a:pt x="3522" y="368"/>
                  </a:lnTo>
                  <a:cubicBezTo>
                    <a:pt x="3516" y="372"/>
                    <a:pt x="3508" y="373"/>
                    <a:pt x="3501" y="372"/>
                  </a:cubicBezTo>
                  <a:lnTo>
                    <a:pt x="3405" y="356"/>
                  </a:lnTo>
                  <a:cubicBezTo>
                    <a:pt x="3401" y="355"/>
                    <a:pt x="3398" y="354"/>
                    <a:pt x="3395" y="352"/>
                  </a:cubicBezTo>
                  <a:lnTo>
                    <a:pt x="3283" y="288"/>
                  </a:lnTo>
                  <a:lnTo>
                    <a:pt x="3324" y="280"/>
                  </a:lnTo>
                  <a:lnTo>
                    <a:pt x="3212" y="424"/>
                  </a:lnTo>
                  <a:cubicBezTo>
                    <a:pt x="3208" y="428"/>
                    <a:pt x="3204" y="432"/>
                    <a:pt x="3199" y="434"/>
                  </a:cubicBezTo>
                  <a:lnTo>
                    <a:pt x="3087" y="482"/>
                  </a:lnTo>
                  <a:cubicBezTo>
                    <a:pt x="3082" y="484"/>
                    <a:pt x="3076" y="485"/>
                    <a:pt x="3070" y="484"/>
                  </a:cubicBezTo>
                  <a:lnTo>
                    <a:pt x="2958" y="468"/>
                  </a:lnTo>
                  <a:lnTo>
                    <a:pt x="2988" y="456"/>
                  </a:lnTo>
                  <a:lnTo>
                    <a:pt x="2891" y="586"/>
                  </a:lnTo>
                  <a:lnTo>
                    <a:pt x="2779" y="714"/>
                  </a:lnTo>
                  <a:cubicBezTo>
                    <a:pt x="2777" y="715"/>
                    <a:pt x="2775" y="717"/>
                    <a:pt x="2773" y="719"/>
                  </a:cubicBezTo>
                  <a:lnTo>
                    <a:pt x="2661" y="799"/>
                  </a:lnTo>
                  <a:lnTo>
                    <a:pt x="2551" y="877"/>
                  </a:lnTo>
                  <a:lnTo>
                    <a:pt x="2455" y="957"/>
                  </a:lnTo>
                  <a:cubicBezTo>
                    <a:pt x="2446" y="965"/>
                    <a:pt x="2433" y="967"/>
                    <a:pt x="2422" y="962"/>
                  </a:cubicBezTo>
                  <a:lnTo>
                    <a:pt x="2310" y="914"/>
                  </a:lnTo>
                  <a:lnTo>
                    <a:pt x="2345" y="907"/>
                  </a:lnTo>
                  <a:lnTo>
                    <a:pt x="2233" y="1019"/>
                  </a:lnTo>
                  <a:cubicBezTo>
                    <a:pt x="2230" y="1022"/>
                    <a:pt x="2227" y="1024"/>
                    <a:pt x="2223" y="1026"/>
                  </a:cubicBezTo>
                  <a:lnTo>
                    <a:pt x="2111" y="1074"/>
                  </a:lnTo>
                  <a:cubicBezTo>
                    <a:pt x="2108" y="1075"/>
                    <a:pt x="2106" y="1076"/>
                    <a:pt x="2103" y="1076"/>
                  </a:cubicBezTo>
                  <a:lnTo>
                    <a:pt x="1991" y="1092"/>
                  </a:lnTo>
                  <a:cubicBezTo>
                    <a:pt x="1989" y="1092"/>
                    <a:pt x="1988" y="1092"/>
                    <a:pt x="1986" y="1092"/>
                  </a:cubicBezTo>
                  <a:lnTo>
                    <a:pt x="1890" y="1092"/>
                  </a:lnTo>
                  <a:cubicBezTo>
                    <a:pt x="1889" y="1092"/>
                    <a:pt x="1887" y="1092"/>
                    <a:pt x="1886" y="1092"/>
                  </a:cubicBezTo>
                  <a:lnTo>
                    <a:pt x="1774" y="1076"/>
                  </a:lnTo>
                  <a:lnTo>
                    <a:pt x="1662" y="1060"/>
                  </a:lnTo>
                  <a:lnTo>
                    <a:pt x="1666" y="1060"/>
                  </a:lnTo>
                  <a:lnTo>
                    <a:pt x="1554" y="1060"/>
                  </a:lnTo>
                  <a:cubicBezTo>
                    <a:pt x="1549" y="1060"/>
                    <a:pt x="1543" y="1059"/>
                    <a:pt x="1539" y="1056"/>
                  </a:cubicBezTo>
                  <a:lnTo>
                    <a:pt x="1425" y="991"/>
                  </a:lnTo>
                  <a:lnTo>
                    <a:pt x="1329" y="927"/>
                  </a:lnTo>
                  <a:lnTo>
                    <a:pt x="1346" y="932"/>
                  </a:lnTo>
                  <a:lnTo>
                    <a:pt x="1234" y="932"/>
                  </a:lnTo>
                  <a:lnTo>
                    <a:pt x="1239" y="932"/>
                  </a:lnTo>
                  <a:lnTo>
                    <a:pt x="1127" y="948"/>
                  </a:lnTo>
                  <a:lnTo>
                    <a:pt x="1141" y="943"/>
                  </a:lnTo>
                  <a:lnTo>
                    <a:pt x="1029" y="1023"/>
                  </a:lnTo>
                  <a:lnTo>
                    <a:pt x="1035" y="1018"/>
                  </a:lnTo>
                  <a:lnTo>
                    <a:pt x="921" y="1147"/>
                  </a:lnTo>
                  <a:lnTo>
                    <a:pt x="825" y="1243"/>
                  </a:lnTo>
                  <a:cubicBezTo>
                    <a:pt x="823" y="1245"/>
                    <a:pt x="821" y="1247"/>
                    <a:pt x="818" y="1248"/>
                  </a:cubicBezTo>
                  <a:lnTo>
                    <a:pt x="706" y="1312"/>
                  </a:lnTo>
                  <a:lnTo>
                    <a:pt x="711" y="1309"/>
                  </a:lnTo>
                  <a:lnTo>
                    <a:pt x="599" y="1405"/>
                  </a:lnTo>
                  <a:cubicBezTo>
                    <a:pt x="590" y="1413"/>
                    <a:pt x="577" y="1415"/>
                    <a:pt x="566" y="1410"/>
                  </a:cubicBezTo>
                  <a:lnTo>
                    <a:pt x="454" y="1362"/>
                  </a:lnTo>
                  <a:lnTo>
                    <a:pt x="487" y="1357"/>
                  </a:lnTo>
                  <a:lnTo>
                    <a:pt x="393" y="1435"/>
                  </a:lnTo>
                  <a:lnTo>
                    <a:pt x="281" y="1547"/>
                  </a:lnTo>
                  <a:cubicBezTo>
                    <a:pt x="276" y="1552"/>
                    <a:pt x="270" y="1555"/>
                    <a:pt x="263" y="1556"/>
                  </a:cubicBezTo>
                  <a:lnTo>
                    <a:pt x="151" y="1572"/>
                  </a:lnTo>
                  <a:cubicBezTo>
                    <a:pt x="148" y="1573"/>
                    <a:pt x="145" y="1573"/>
                    <a:pt x="142" y="1572"/>
                  </a:cubicBezTo>
                  <a:lnTo>
                    <a:pt x="30" y="1556"/>
                  </a:lnTo>
                  <a:cubicBezTo>
                    <a:pt x="12" y="1554"/>
                    <a:pt x="0" y="1537"/>
                    <a:pt x="3" y="1520"/>
                  </a:cubicBezTo>
                  <a:cubicBezTo>
                    <a:pt x="5" y="1502"/>
                    <a:pt x="21" y="1490"/>
                    <a:pt x="39" y="1493"/>
                  </a:cubicBezTo>
                  <a:close/>
                </a:path>
              </a:pathLst>
            </a:custGeom>
            <a:solidFill>
              <a:srgbClr val="02405C"/>
            </a:solidFill>
            <a:ln w="9525" cap="flat">
              <a:solidFill>
                <a:srgbClr val="02405C"/>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Rectangle 13"/>
            <p:cNvSpPr>
              <a:spLocks noChangeArrowheads="1"/>
            </p:cNvSpPr>
            <p:nvPr/>
          </p:nvSpPr>
          <p:spPr bwMode="auto">
            <a:xfrm>
              <a:off x="635001" y="5043488"/>
              <a:ext cx="1143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14"/>
            <p:cNvSpPr>
              <a:spLocks noChangeArrowheads="1"/>
            </p:cNvSpPr>
            <p:nvPr/>
          </p:nvSpPr>
          <p:spPr bwMode="auto">
            <a:xfrm>
              <a:off x="682626" y="5043488"/>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15"/>
            <p:cNvSpPr>
              <a:spLocks noChangeArrowheads="1"/>
            </p:cNvSpPr>
            <p:nvPr/>
          </p:nvSpPr>
          <p:spPr bwMode="auto">
            <a:xfrm>
              <a:off x="635001" y="4591050"/>
              <a:ext cx="1143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16"/>
            <p:cNvSpPr>
              <a:spLocks noChangeArrowheads="1"/>
            </p:cNvSpPr>
            <p:nvPr/>
          </p:nvSpPr>
          <p:spPr bwMode="auto">
            <a:xfrm>
              <a:off x="682626" y="4591050"/>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17"/>
            <p:cNvSpPr>
              <a:spLocks noChangeArrowheads="1"/>
            </p:cNvSpPr>
            <p:nvPr/>
          </p:nvSpPr>
          <p:spPr bwMode="auto">
            <a:xfrm>
              <a:off x="635001" y="4138613"/>
              <a:ext cx="1143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18"/>
            <p:cNvSpPr>
              <a:spLocks noChangeArrowheads="1"/>
            </p:cNvSpPr>
            <p:nvPr/>
          </p:nvSpPr>
          <p:spPr bwMode="auto">
            <a:xfrm>
              <a:off x="682626" y="4138613"/>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19"/>
            <p:cNvSpPr>
              <a:spLocks noChangeArrowheads="1"/>
            </p:cNvSpPr>
            <p:nvPr/>
          </p:nvSpPr>
          <p:spPr bwMode="auto">
            <a:xfrm>
              <a:off x="635001" y="3686175"/>
              <a:ext cx="1143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20"/>
            <p:cNvSpPr>
              <a:spLocks noChangeArrowheads="1"/>
            </p:cNvSpPr>
            <p:nvPr/>
          </p:nvSpPr>
          <p:spPr bwMode="auto">
            <a:xfrm>
              <a:off x="682626" y="3686175"/>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21"/>
            <p:cNvSpPr>
              <a:spLocks noChangeArrowheads="1"/>
            </p:cNvSpPr>
            <p:nvPr/>
          </p:nvSpPr>
          <p:spPr bwMode="auto">
            <a:xfrm>
              <a:off x="676276" y="3233738"/>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22"/>
            <p:cNvSpPr>
              <a:spLocks noChangeArrowheads="1"/>
            </p:cNvSpPr>
            <p:nvPr/>
          </p:nvSpPr>
          <p:spPr bwMode="auto">
            <a:xfrm>
              <a:off x="676276" y="2781300"/>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23"/>
            <p:cNvSpPr>
              <a:spLocks noChangeArrowheads="1"/>
            </p:cNvSpPr>
            <p:nvPr/>
          </p:nvSpPr>
          <p:spPr bwMode="auto">
            <a:xfrm>
              <a:off x="676276" y="2328863"/>
              <a:ext cx="285750" cy="2079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24"/>
            <p:cNvSpPr>
              <a:spLocks noChangeArrowheads="1"/>
            </p:cNvSpPr>
            <p:nvPr/>
          </p:nvSpPr>
          <p:spPr bwMode="auto">
            <a:xfrm>
              <a:off x="676276" y="1874838"/>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25"/>
            <p:cNvSpPr>
              <a:spLocks noChangeArrowheads="1"/>
            </p:cNvSpPr>
            <p:nvPr/>
          </p:nvSpPr>
          <p:spPr bwMode="auto">
            <a:xfrm>
              <a:off x="676276" y="1422400"/>
              <a:ext cx="2857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Rectangle 26"/>
            <p:cNvSpPr>
              <a:spLocks noChangeArrowheads="1"/>
            </p:cNvSpPr>
            <p:nvPr/>
          </p:nvSpPr>
          <p:spPr bwMode="auto">
            <a:xfrm>
              <a:off x="882651"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2002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27"/>
            <p:cNvSpPr>
              <a:spLocks noChangeArrowheads="1"/>
            </p:cNvSpPr>
            <p:nvPr/>
          </p:nvSpPr>
          <p:spPr bwMode="auto">
            <a:xfrm>
              <a:off x="1658938"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ectangle 28"/>
            <p:cNvSpPr>
              <a:spLocks noChangeArrowheads="1"/>
            </p:cNvSpPr>
            <p:nvPr/>
          </p:nvSpPr>
          <p:spPr bwMode="auto">
            <a:xfrm>
              <a:off x="2435226"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2004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ectangle 29"/>
            <p:cNvSpPr>
              <a:spLocks noChangeArrowheads="1"/>
            </p:cNvSpPr>
            <p:nvPr/>
          </p:nvSpPr>
          <p:spPr bwMode="auto">
            <a:xfrm>
              <a:off x="3211513"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ectangle 30"/>
            <p:cNvSpPr>
              <a:spLocks noChangeArrowheads="1"/>
            </p:cNvSpPr>
            <p:nvPr/>
          </p:nvSpPr>
          <p:spPr bwMode="auto">
            <a:xfrm>
              <a:off x="3986213"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2006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31"/>
            <p:cNvSpPr>
              <a:spLocks noChangeArrowheads="1"/>
            </p:cNvSpPr>
            <p:nvPr/>
          </p:nvSpPr>
          <p:spPr bwMode="auto">
            <a:xfrm>
              <a:off x="4762501"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Rectangle 32"/>
            <p:cNvSpPr>
              <a:spLocks noChangeArrowheads="1"/>
            </p:cNvSpPr>
            <p:nvPr/>
          </p:nvSpPr>
          <p:spPr bwMode="auto">
            <a:xfrm>
              <a:off x="5538788"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2008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Rectangle 33"/>
            <p:cNvSpPr>
              <a:spLocks noChangeArrowheads="1"/>
            </p:cNvSpPr>
            <p:nvPr/>
          </p:nvSpPr>
          <p:spPr bwMode="auto">
            <a:xfrm>
              <a:off x="6315076"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2009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ectangle 34"/>
            <p:cNvSpPr>
              <a:spLocks noChangeArrowheads="1"/>
            </p:cNvSpPr>
            <p:nvPr/>
          </p:nvSpPr>
          <p:spPr bwMode="auto">
            <a:xfrm>
              <a:off x="7091363"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Rectangle 35"/>
            <p:cNvSpPr>
              <a:spLocks noChangeArrowheads="1"/>
            </p:cNvSpPr>
            <p:nvPr/>
          </p:nvSpPr>
          <p:spPr bwMode="auto">
            <a:xfrm>
              <a:off x="7867651" y="3402013"/>
              <a:ext cx="4000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Freeform 36"/>
            <p:cNvSpPr>
              <a:spLocks/>
            </p:cNvSpPr>
            <p:nvPr/>
          </p:nvSpPr>
          <p:spPr bwMode="auto">
            <a:xfrm>
              <a:off x="2543176" y="5440368"/>
              <a:ext cx="285750" cy="38100"/>
            </a:xfrm>
            <a:custGeom>
              <a:avLst/>
              <a:gdLst/>
              <a:ahLst/>
              <a:cxnLst>
                <a:cxn ang="0">
                  <a:pos x="32" y="0"/>
                </a:cxn>
                <a:cxn ang="0">
                  <a:pos x="448" y="0"/>
                </a:cxn>
                <a:cxn ang="0">
                  <a:pos x="480" y="32"/>
                </a:cxn>
                <a:cxn ang="0">
                  <a:pos x="448" y="64"/>
                </a:cxn>
                <a:cxn ang="0">
                  <a:pos x="32" y="64"/>
                </a:cxn>
                <a:cxn ang="0">
                  <a:pos x="0" y="32"/>
                </a:cxn>
                <a:cxn ang="0">
                  <a:pos x="32" y="0"/>
                </a:cxn>
              </a:cxnLst>
              <a:rect l="0" t="0" r="r" b="b"/>
              <a:pathLst>
                <a:path w="480" h="64">
                  <a:moveTo>
                    <a:pt x="32" y="0"/>
                  </a:moveTo>
                  <a:lnTo>
                    <a:pt x="448" y="0"/>
                  </a:lnTo>
                  <a:cubicBezTo>
                    <a:pt x="466" y="0"/>
                    <a:pt x="480" y="15"/>
                    <a:pt x="480" y="32"/>
                  </a:cubicBezTo>
                  <a:cubicBezTo>
                    <a:pt x="480" y="50"/>
                    <a:pt x="466" y="64"/>
                    <a:pt x="448" y="64"/>
                  </a:cubicBezTo>
                  <a:lnTo>
                    <a:pt x="32" y="64"/>
                  </a:lnTo>
                  <a:cubicBezTo>
                    <a:pt x="15" y="64"/>
                    <a:pt x="0" y="50"/>
                    <a:pt x="0" y="32"/>
                  </a:cubicBezTo>
                  <a:cubicBezTo>
                    <a:pt x="0" y="15"/>
                    <a:pt x="15" y="0"/>
                    <a:pt x="32" y="0"/>
                  </a:cubicBezTo>
                  <a:close/>
                </a:path>
              </a:pathLst>
            </a:custGeom>
            <a:solidFill>
              <a:srgbClr val="8EB4E3"/>
            </a:solidFill>
            <a:ln w="9525" cap="flat">
              <a:solidFill>
                <a:srgbClr val="8EB4E3"/>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Rectangle 37"/>
            <p:cNvSpPr>
              <a:spLocks noChangeArrowheads="1"/>
            </p:cNvSpPr>
            <p:nvPr/>
          </p:nvSpPr>
          <p:spPr bwMode="auto">
            <a:xfrm>
              <a:off x="2840038" y="5387980"/>
              <a:ext cx="17049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SOUTHEAST FLORIDA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Freeform 38"/>
            <p:cNvSpPr>
              <a:spLocks/>
            </p:cNvSpPr>
            <p:nvPr/>
          </p:nvSpPr>
          <p:spPr bwMode="auto">
            <a:xfrm>
              <a:off x="4486276" y="5440368"/>
              <a:ext cx="276225" cy="38100"/>
            </a:xfrm>
            <a:custGeom>
              <a:avLst/>
              <a:gdLst/>
              <a:ahLst/>
              <a:cxnLst>
                <a:cxn ang="0">
                  <a:pos x="32" y="0"/>
                </a:cxn>
                <a:cxn ang="0">
                  <a:pos x="432" y="0"/>
                </a:cxn>
                <a:cxn ang="0">
                  <a:pos x="464" y="32"/>
                </a:cxn>
                <a:cxn ang="0">
                  <a:pos x="432" y="64"/>
                </a:cxn>
                <a:cxn ang="0">
                  <a:pos x="32" y="64"/>
                </a:cxn>
                <a:cxn ang="0">
                  <a:pos x="0" y="32"/>
                </a:cxn>
                <a:cxn ang="0">
                  <a:pos x="32" y="0"/>
                </a:cxn>
              </a:cxnLst>
              <a:rect l="0" t="0" r="r" b="b"/>
              <a:pathLst>
                <a:path w="464" h="64">
                  <a:moveTo>
                    <a:pt x="32" y="0"/>
                  </a:moveTo>
                  <a:lnTo>
                    <a:pt x="432" y="0"/>
                  </a:lnTo>
                  <a:cubicBezTo>
                    <a:pt x="450" y="0"/>
                    <a:pt x="464" y="15"/>
                    <a:pt x="464" y="32"/>
                  </a:cubicBezTo>
                  <a:cubicBezTo>
                    <a:pt x="464" y="50"/>
                    <a:pt x="450" y="64"/>
                    <a:pt x="432" y="64"/>
                  </a:cubicBezTo>
                  <a:lnTo>
                    <a:pt x="32" y="64"/>
                  </a:lnTo>
                  <a:cubicBezTo>
                    <a:pt x="15" y="64"/>
                    <a:pt x="0" y="50"/>
                    <a:pt x="0" y="32"/>
                  </a:cubicBezTo>
                  <a:cubicBezTo>
                    <a:pt x="0" y="15"/>
                    <a:pt x="15" y="0"/>
                    <a:pt x="32" y="0"/>
                  </a:cubicBezTo>
                  <a:close/>
                </a:path>
              </a:pathLst>
            </a:custGeom>
            <a:solidFill>
              <a:srgbClr val="A5C92B"/>
            </a:solidFill>
            <a:ln w="9525" cap="flat">
              <a:solidFill>
                <a:srgbClr val="A5C92B"/>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Rectangle 39"/>
            <p:cNvSpPr>
              <a:spLocks noChangeArrowheads="1"/>
            </p:cNvSpPr>
            <p:nvPr/>
          </p:nvSpPr>
          <p:spPr bwMode="auto">
            <a:xfrm>
              <a:off x="4776788" y="5387980"/>
              <a:ext cx="5334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Florida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Freeform 40"/>
            <p:cNvSpPr>
              <a:spLocks/>
            </p:cNvSpPr>
            <p:nvPr/>
          </p:nvSpPr>
          <p:spPr bwMode="auto">
            <a:xfrm>
              <a:off x="5353051" y="5440368"/>
              <a:ext cx="276225" cy="38100"/>
            </a:xfrm>
            <a:custGeom>
              <a:avLst/>
              <a:gdLst/>
              <a:ahLst/>
              <a:cxnLst>
                <a:cxn ang="0">
                  <a:pos x="32" y="0"/>
                </a:cxn>
                <a:cxn ang="0">
                  <a:pos x="432" y="0"/>
                </a:cxn>
                <a:cxn ang="0">
                  <a:pos x="464" y="32"/>
                </a:cxn>
                <a:cxn ang="0">
                  <a:pos x="432" y="64"/>
                </a:cxn>
                <a:cxn ang="0">
                  <a:pos x="32" y="64"/>
                </a:cxn>
                <a:cxn ang="0">
                  <a:pos x="0" y="32"/>
                </a:cxn>
                <a:cxn ang="0">
                  <a:pos x="32" y="0"/>
                </a:cxn>
              </a:cxnLst>
              <a:rect l="0" t="0" r="r" b="b"/>
              <a:pathLst>
                <a:path w="464" h="64">
                  <a:moveTo>
                    <a:pt x="32" y="0"/>
                  </a:moveTo>
                  <a:lnTo>
                    <a:pt x="432" y="0"/>
                  </a:lnTo>
                  <a:cubicBezTo>
                    <a:pt x="450" y="0"/>
                    <a:pt x="464" y="15"/>
                    <a:pt x="464" y="32"/>
                  </a:cubicBezTo>
                  <a:cubicBezTo>
                    <a:pt x="464" y="50"/>
                    <a:pt x="450" y="64"/>
                    <a:pt x="432" y="64"/>
                  </a:cubicBezTo>
                  <a:lnTo>
                    <a:pt x="32" y="64"/>
                  </a:lnTo>
                  <a:cubicBezTo>
                    <a:pt x="15" y="64"/>
                    <a:pt x="0" y="50"/>
                    <a:pt x="0" y="32"/>
                  </a:cubicBezTo>
                  <a:cubicBezTo>
                    <a:pt x="0" y="15"/>
                    <a:pt x="15" y="0"/>
                    <a:pt x="32" y="0"/>
                  </a:cubicBezTo>
                  <a:close/>
                </a:path>
              </a:pathLst>
            </a:custGeom>
            <a:solidFill>
              <a:srgbClr val="02405C"/>
            </a:solidFill>
            <a:ln w="9525" cap="flat">
              <a:solidFill>
                <a:srgbClr val="02405C"/>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Rectangle 41"/>
            <p:cNvSpPr>
              <a:spLocks noChangeArrowheads="1"/>
            </p:cNvSpPr>
            <p:nvPr/>
          </p:nvSpPr>
          <p:spPr bwMode="auto">
            <a:xfrm>
              <a:off x="5643563" y="5387980"/>
              <a:ext cx="9810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United States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ectangle 8"/>
            <p:cNvSpPr>
              <a:spLocks noChangeArrowheads="1"/>
            </p:cNvSpPr>
            <p:nvPr/>
          </p:nvSpPr>
          <p:spPr bwMode="auto">
            <a:xfrm>
              <a:off x="995363" y="3294063"/>
              <a:ext cx="7372350" cy="9525"/>
            </a:xfrm>
            <a:prstGeom prst="rect">
              <a:avLst/>
            </a:prstGeom>
            <a:solidFill>
              <a:srgbClr val="595959"/>
            </a:solid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9"/>
            <p:cNvSpPr>
              <a:spLocks noEditPoints="1"/>
            </p:cNvSpPr>
            <p:nvPr/>
          </p:nvSpPr>
          <p:spPr bwMode="auto">
            <a:xfrm>
              <a:off x="990601" y="3260725"/>
              <a:ext cx="7381875" cy="85725"/>
            </a:xfrm>
            <a:custGeom>
              <a:avLst/>
              <a:gdLst/>
              <a:ahLst/>
              <a:cxnLst>
                <a:cxn ang="0">
                  <a:pos x="42" y="0"/>
                </a:cxn>
                <a:cxn ang="0">
                  <a:pos x="126" y="54"/>
                </a:cxn>
                <a:cxn ang="0">
                  <a:pos x="210" y="54"/>
                </a:cxn>
                <a:cxn ang="0">
                  <a:pos x="294" y="0"/>
                </a:cxn>
                <a:cxn ang="0">
                  <a:pos x="336" y="0"/>
                </a:cxn>
                <a:cxn ang="0">
                  <a:pos x="408" y="0"/>
                </a:cxn>
                <a:cxn ang="0">
                  <a:pos x="492" y="54"/>
                </a:cxn>
                <a:cxn ang="0">
                  <a:pos x="576" y="54"/>
                </a:cxn>
                <a:cxn ang="0">
                  <a:pos x="660" y="0"/>
                </a:cxn>
                <a:cxn ang="0">
                  <a:pos x="702" y="0"/>
                </a:cxn>
                <a:cxn ang="0">
                  <a:pos x="774" y="0"/>
                </a:cxn>
                <a:cxn ang="0">
                  <a:pos x="858" y="54"/>
                </a:cxn>
                <a:cxn ang="0">
                  <a:pos x="942" y="54"/>
                </a:cxn>
                <a:cxn ang="0">
                  <a:pos x="1026" y="0"/>
                </a:cxn>
                <a:cxn ang="0">
                  <a:pos x="1068" y="0"/>
                </a:cxn>
                <a:cxn ang="0">
                  <a:pos x="1140" y="0"/>
                </a:cxn>
                <a:cxn ang="0">
                  <a:pos x="1224" y="54"/>
                </a:cxn>
                <a:cxn ang="0">
                  <a:pos x="1314" y="54"/>
                </a:cxn>
                <a:cxn ang="0">
                  <a:pos x="1392" y="0"/>
                </a:cxn>
                <a:cxn ang="0">
                  <a:pos x="1434" y="0"/>
                </a:cxn>
                <a:cxn ang="0">
                  <a:pos x="1506" y="0"/>
                </a:cxn>
                <a:cxn ang="0">
                  <a:pos x="1590" y="54"/>
                </a:cxn>
                <a:cxn ang="0">
                  <a:pos x="1680" y="54"/>
                </a:cxn>
                <a:cxn ang="0">
                  <a:pos x="1758" y="0"/>
                </a:cxn>
                <a:cxn ang="0">
                  <a:pos x="1800" y="0"/>
                </a:cxn>
                <a:cxn ang="0">
                  <a:pos x="1878" y="0"/>
                </a:cxn>
                <a:cxn ang="0">
                  <a:pos x="1956" y="54"/>
                </a:cxn>
                <a:cxn ang="0">
                  <a:pos x="2046" y="54"/>
                </a:cxn>
                <a:cxn ang="0">
                  <a:pos x="2124" y="0"/>
                </a:cxn>
                <a:cxn ang="0">
                  <a:pos x="2166" y="0"/>
                </a:cxn>
                <a:cxn ang="0">
                  <a:pos x="2244" y="0"/>
                </a:cxn>
                <a:cxn ang="0">
                  <a:pos x="2322" y="54"/>
                </a:cxn>
                <a:cxn ang="0">
                  <a:pos x="2412" y="54"/>
                </a:cxn>
                <a:cxn ang="0">
                  <a:pos x="2490" y="0"/>
                </a:cxn>
                <a:cxn ang="0">
                  <a:pos x="2532" y="0"/>
                </a:cxn>
                <a:cxn ang="0">
                  <a:pos x="2610" y="0"/>
                </a:cxn>
                <a:cxn ang="0">
                  <a:pos x="2688" y="54"/>
                </a:cxn>
                <a:cxn ang="0">
                  <a:pos x="2778" y="54"/>
                </a:cxn>
                <a:cxn ang="0">
                  <a:pos x="2862" y="0"/>
                </a:cxn>
                <a:cxn ang="0">
                  <a:pos x="2898" y="0"/>
                </a:cxn>
                <a:cxn ang="0">
                  <a:pos x="2976" y="0"/>
                </a:cxn>
                <a:cxn ang="0">
                  <a:pos x="3054" y="54"/>
                </a:cxn>
                <a:cxn ang="0">
                  <a:pos x="3144" y="54"/>
                </a:cxn>
                <a:cxn ang="0">
                  <a:pos x="3228" y="0"/>
                </a:cxn>
                <a:cxn ang="0">
                  <a:pos x="3264" y="0"/>
                </a:cxn>
                <a:cxn ang="0">
                  <a:pos x="3342" y="0"/>
                </a:cxn>
                <a:cxn ang="0">
                  <a:pos x="3426" y="54"/>
                </a:cxn>
                <a:cxn ang="0">
                  <a:pos x="3510" y="54"/>
                </a:cxn>
                <a:cxn ang="0">
                  <a:pos x="3594" y="0"/>
                </a:cxn>
                <a:cxn ang="0">
                  <a:pos x="3636" y="0"/>
                </a:cxn>
                <a:cxn ang="0">
                  <a:pos x="3708" y="0"/>
                </a:cxn>
                <a:cxn ang="0">
                  <a:pos x="3792" y="54"/>
                </a:cxn>
                <a:cxn ang="0">
                  <a:pos x="3876" y="54"/>
                </a:cxn>
                <a:cxn ang="0">
                  <a:pos x="3960" y="0"/>
                </a:cxn>
                <a:cxn ang="0">
                  <a:pos x="4002" y="0"/>
                </a:cxn>
                <a:cxn ang="0">
                  <a:pos x="4074" y="0"/>
                </a:cxn>
                <a:cxn ang="0">
                  <a:pos x="4158" y="54"/>
                </a:cxn>
                <a:cxn ang="0">
                  <a:pos x="4242" y="54"/>
                </a:cxn>
                <a:cxn ang="0">
                  <a:pos x="4326" y="0"/>
                </a:cxn>
                <a:cxn ang="0">
                  <a:pos x="4368" y="0"/>
                </a:cxn>
                <a:cxn ang="0">
                  <a:pos x="4440" y="0"/>
                </a:cxn>
                <a:cxn ang="0">
                  <a:pos x="4524" y="54"/>
                </a:cxn>
                <a:cxn ang="0">
                  <a:pos x="4608" y="54"/>
                </a:cxn>
              </a:cxnLst>
              <a:rect l="0" t="0" r="r" b="b"/>
              <a:pathLst>
                <a:path w="4650" h="54">
                  <a:moveTo>
                    <a:pt x="6" y="0"/>
                  </a:moveTo>
                  <a:lnTo>
                    <a:pt x="6" y="54"/>
                  </a:lnTo>
                  <a:lnTo>
                    <a:pt x="0" y="54"/>
                  </a:lnTo>
                  <a:lnTo>
                    <a:pt x="0" y="0"/>
                  </a:lnTo>
                  <a:lnTo>
                    <a:pt x="6" y="0"/>
                  </a:lnTo>
                  <a:close/>
                  <a:moveTo>
                    <a:pt x="48" y="0"/>
                  </a:moveTo>
                  <a:lnTo>
                    <a:pt x="48" y="54"/>
                  </a:lnTo>
                  <a:lnTo>
                    <a:pt x="42" y="54"/>
                  </a:lnTo>
                  <a:lnTo>
                    <a:pt x="42" y="0"/>
                  </a:lnTo>
                  <a:lnTo>
                    <a:pt x="48" y="0"/>
                  </a:lnTo>
                  <a:close/>
                  <a:moveTo>
                    <a:pt x="90" y="0"/>
                  </a:moveTo>
                  <a:lnTo>
                    <a:pt x="90" y="54"/>
                  </a:lnTo>
                  <a:lnTo>
                    <a:pt x="84" y="54"/>
                  </a:lnTo>
                  <a:lnTo>
                    <a:pt x="84" y="0"/>
                  </a:lnTo>
                  <a:lnTo>
                    <a:pt x="90" y="0"/>
                  </a:lnTo>
                  <a:close/>
                  <a:moveTo>
                    <a:pt x="132" y="0"/>
                  </a:moveTo>
                  <a:lnTo>
                    <a:pt x="132" y="54"/>
                  </a:lnTo>
                  <a:lnTo>
                    <a:pt x="126" y="54"/>
                  </a:lnTo>
                  <a:lnTo>
                    <a:pt x="126" y="0"/>
                  </a:lnTo>
                  <a:lnTo>
                    <a:pt x="132" y="0"/>
                  </a:lnTo>
                  <a:close/>
                  <a:moveTo>
                    <a:pt x="168" y="0"/>
                  </a:moveTo>
                  <a:lnTo>
                    <a:pt x="168" y="54"/>
                  </a:lnTo>
                  <a:lnTo>
                    <a:pt x="162" y="54"/>
                  </a:lnTo>
                  <a:lnTo>
                    <a:pt x="162" y="0"/>
                  </a:lnTo>
                  <a:lnTo>
                    <a:pt x="168" y="0"/>
                  </a:lnTo>
                  <a:close/>
                  <a:moveTo>
                    <a:pt x="210" y="0"/>
                  </a:moveTo>
                  <a:lnTo>
                    <a:pt x="210" y="54"/>
                  </a:lnTo>
                  <a:lnTo>
                    <a:pt x="204" y="54"/>
                  </a:lnTo>
                  <a:lnTo>
                    <a:pt x="204" y="0"/>
                  </a:lnTo>
                  <a:lnTo>
                    <a:pt x="210" y="0"/>
                  </a:lnTo>
                  <a:close/>
                  <a:moveTo>
                    <a:pt x="252" y="0"/>
                  </a:moveTo>
                  <a:lnTo>
                    <a:pt x="252" y="54"/>
                  </a:lnTo>
                  <a:lnTo>
                    <a:pt x="246" y="54"/>
                  </a:lnTo>
                  <a:lnTo>
                    <a:pt x="246" y="0"/>
                  </a:lnTo>
                  <a:lnTo>
                    <a:pt x="252" y="0"/>
                  </a:lnTo>
                  <a:close/>
                  <a:moveTo>
                    <a:pt x="294" y="0"/>
                  </a:moveTo>
                  <a:lnTo>
                    <a:pt x="294" y="54"/>
                  </a:lnTo>
                  <a:lnTo>
                    <a:pt x="288" y="54"/>
                  </a:lnTo>
                  <a:lnTo>
                    <a:pt x="288" y="0"/>
                  </a:lnTo>
                  <a:lnTo>
                    <a:pt x="294" y="0"/>
                  </a:lnTo>
                  <a:close/>
                  <a:moveTo>
                    <a:pt x="336" y="0"/>
                  </a:moveTo>
                  <a:lnTo>
                    <a:pt x="336" y="54"/>
                  </a:lnTo>
                  <a:lnTo>
                    <a:pt x="330" y="54"/>
                  </a:lnTo>
                  <a:lnTo>
                    <a:pt x="330" y="0"/>
                  </a:lnTo>
                  <a:lnTo>
                    <a:pt x="336" y="0"/>
                  </a:lnTo>
                  <a:close/>
                  <a:moveTo>
                    <a:pt x="372" y="0"/>
                  </a:moveTo>
                  <a:lnTo>
                    <a:pt x="372" y="54"/>
                  </a:lnTo>
                  <a:lnTo>
                    <a:pt x="366" y="54"/>
                  </a:lnTo>
                  <a:lnTo>
                    <a:pt x="366" y="0"/>
                  </a:lnTo>
                  <a:lnTo>
                    <a:pt x="372" y="0"/>
                  </a:lnTo>
                  <a:close/>
                  <a:moveTo>
                    <a:pt x="414" y="0"/>
                  </a:moveTo>
                  <a:lnTo>
                    <a:pt x="414" y="54"/>
                  </a:lnTo>
                  <a:lnTo>
                    <a:pt x="408" y="54"/>
                  </a:lnTo>
                  <a:lnTo>
                    <a:pt x="408" y="0"/>
                  </a:lnTo>
                  <a:lnTo>
                    <a:pt x="414" y="0"/>
                  </a:lnTo>
                  <a:close/>
                  <a:moveTo>
                    <a:pt x="456" y="0"/>
                  </a:moveTo>
                  <a:lnTo>
                    <a:pt x="456" y="54"/>
                  </a:lnTo>
                  <a:lnTo>
                    <a:pt x="450" y="54"/>
                  </a:lnTo>
                  <a:lnTo>
                    <a:pt x="450" y="0"/>
                  </a:lnTo>
                  <a:lnTo>
                    <a:pt x="456" y="0"/>
                  </a:lnTo>
                  <a:close/>
                  <a:moveTo>
                    <a:pt x="498" y="0"/>
                  </a:moveTo>
                  <a:lnTo>
                    <a:pt x="498" y="54"/>
                  </a:lnTo>
                  <a:lnTo>
                    <a:pt x="492" y="54"/>
                  </a:lnTo>
                  <a:lnTo>
                    <a:pt x="492" y="0"/>
                  </a:lnTo>
                  <a:lnTo>
                    <a:pt x="498" y="0"/>
                  </a:lnTo>
                  <a:close/>
                  <a:moveTo>
                    <a:pt x="540" y="0"/>
                  </a:moveTo>
                  <a:lnTo>
                    <a:pt x="540" y="54"/>
                  </a:lnTo>
                  <a:lnTo>
                    <a:pt x="534" y="54"/>
                  </a:lnTo>
                  <a:lnTo>
                    <a:pt x="534" y="0"/>
                  </a:lnTo>
                  <a:lnTo>
                    <a:pt x="540" y="0"/>
                  </a:lnTo>
                  <a:close/>
                  <a:moveTo>
                    <a:pt x="576" y="0"/>
                  </a:moveTo>
                  <a:lnTo>
                    <a:pt x="576" y="54"/>
                  </a:lnTo>
                  <a:lnTo>
                    <a:pt x="570" y="54"/>
                  </a:lnTo>
                  <a:lnTo>
                    <a:pt x="570" y="0"/>
                  </a:lnTo>
                  <a:lnTo>
                    <a:pt x="576" y="0"/>
                  </a:lnTo>
                  <a:close/>
                  <a:moveTo>
                    <a:pt x="618" y="0"/>
                  </a:moveTo>
                  <a:lnTo>
                    <a:pt x="618" y="54"/>
                  </a:lnTo>
                  <a:lnTo>
                    <a:pt x="612" y="54"/>
                  </a:lnTo>
                  <a:lnTo>
                    <a:pt x="612" y="0"/>
                  </a:lnTo>
                  <a:lnTo>
                    <a:pt x="618" y="0"/>
                  </a:lnTo>
                  <a:close/>
                  <a:moveTo>
                    <a:pt x="660" y="0"/>
                  </a:moveTo>
                  <a:lnTo>
                    <a:pt x="660" y="54"/>
                  </a:lnTo>
                  <a:lnTo>
                    <a:pt x="654" y="54"/>
                  </a:lnTo>
                  <a:lnTo>
                    <a:pt x="654" y="0"/>
                  </a:lnTo>
                  <a:lnTo>
                    <a:pt x="660" y="0"/>
                  </a:lnTo>
                  <a:close/>
                  <a:moveTo>
                    <a:pt x="702" y="0"/>
                  </a:moveTo>
                  <a:lnTo>
                    <a:pt x="702" y="54"/>
                  </a:lnTo>
                  <a:lnTo>
                    <a:pt x="696" y="54"/>
                  </a:lnTo>
                  <a:lnTo>
                    <a:pt x="696" y="0"/>
                  </a:lnTo>
                  <a:lnTo>
                    <a:pt x="702" y="0"/>
                  </a:lnTo>
                  <a:close/>
                  <a:moveTo>
                    <a:pt x="738" y="0"/>
                  </a:moveTo>
                  <a:lnTo>
                    <a:pt x="738" y="54"/>
                  </a:lnTo>
                  <a:lnTo>
                    <a:pt x="732" y="54"/>
                  </a:lnTo>
                  <a:lnTo>
                    <a:pt x="732" y="0"/>
                  </a:lnTo>
                  <a:lnTo>
                    <a:pt x="738" y="0"/>
                  </a:lnTo>
                  <a:close/>
                  <a:moveTo>
                    <a:pt x="780" y="0"/>
                  </a:moveTo>
                  <a:lnTo>
                    <a:pt x="780" y="54"/>
                  </a:lnTo>
                  <a:lnTo>
                    <a:pt x="774" y="54"/>
                  </a:lnTo>
                  <a:lnTo>
                    <a:pt x="774" y="0"/>
                  </a:lnTo>
                  <a:lnTo>
                    <a:pt x="780" y="0"/>
                  </a:lnTo>
                  <a:close/>
                  <a:moveTo>
                    <a:pt x="822" y="0"/>
                  </a:moveTo>
                  <a:lnTo>
                    <a:pt x="822" y="54"/>
                  </a:lnTo>
                  <a:lnTo>
                    <a:pt x="816" y="54"/>
                  </a:lnTo>
                  <a:lnTo>
                    <a:pt x="816" y="0"/>
                  </a:lnTo>
                  <a:lnTo>
                    <a:pt x="822" y="0"/>
                  </a:lnTo>
                  <a:close/>
                  <a:moveTo>
                    <a:pt x="864" y="0"/>
                  </a:moveTo>
                  <a:lnTo>
                    <a:pt x="864" y="54"/>
                  </a:lnTo>
                  <a:lnTo>
                    <a:pt x="858" y="54"/>
                  </a:lnTo>
                  <a:lnTo>
                    <a:pt x="858" y="0"/>
                  </a:lnTo>
                  <a:lnTo>
                    <a:pt x="864" y="0"/>
                  </a:lnTo>
                  <a:close/>
                  <a:moveTo>
                    <a:pt x="906" y="0"/>
                  </a:moveTo>
                  <a:lnTo>
                    <a:pt x="906" y="54"/>
                  </a:lnTo>
                  <a:lnTo>
                    <a:pt x="900" y="54"/>
                  </a:lnTo>
                  <a:lnTo>
                    <a:pt x="900" y="0"/>
                  </a:lnTo>
                  <a:lnTo>
                    <a:pt x="906" y="0"/>
                  </a:lnTo>
                  <a:close/>
                  <a:moveTo>
                    <a:pt x="942" y="0"/>
                  </a:moveTo>
                  <a:lnTo>
                    <a:pt x="942" y="54"/>
                  </a:lnTo>
                  <a:lnTo>
                    <a:pt x="936" y="54"/>
                  </a:lnTo>
                  <a:lnTo>
                    <a:pt x="936" y="0"/>
                  </a:lnTo>
                  <a:lnTo>
                    <a:pt x="942" y="0"/>
                  </a:lnTo>
                  <a:close/>
                  <a:moveTo>
                    <a:pt x="984" y="0"/>
                  </a:moveTo>
                  <a:lnTo>
                    <a:pt x="984" y="54"/>
                  </a:lnTo>
                  <a:lnTo>
                    <a:pt x="978" y="54"/>
                  </a:lnTo>
                  <a:lnTo>
                    <a:pt x="978" y="0"/>
                  </a:lnTo>
                  <a:lnTo>
                    <a:pt x="984" y="0"/>
                  </a:lnTo>
                  <a:close/>
                  <a:moveTo>
                    <a:pt x="1026" y="0"/>
                  </a:moveTo>
                  <a:lnTo>
                    <a:pt x="1026" y="54"/>
                  </a:lnTo>
                  <a:lnTo>
                    <a:pt x="1020" y="54"/>
                  </a:lnTo>
                  <a:lnTo>
                    <a:pt x="1020" y="0"/>
                  </a:lnTo>
                  <a:lnTo>
                    <a:pt x="1026" y="0"/>
                  </a:lnTo>
                  <a:close/>
                  <a:moveTo>
                    <a:pt x="1068" y="0"/>
                  </a:moveTo>
                  <a:lnTo>
                    <a:pt x="1068" y="54"/>
                  </a:lnTo>
                  <a:lnTo>
                    <a:pt x="1062" y="54"/>
                  </a:lnTo>
                  <a:lnTo>
                    <a:pt x="1062" y="0"/>
                  </a:lnTo>
                  <a:lnTo>
                    <a:pt x="1068" y="0"/>
                  </a:lnTo>
                  <a:close/>
                  <a:moveTo>
                    <a:pt x="1110" y="0"/>
                  </a:moveTo>
                  <a:lnTo>
                    <a:pt x="1110" y="54"/>
                  </a:lnTo>
                  <a:lnTo>
                    <a:pt x="1104" y="54"/>
                  </a:lnTo>
                  <a:lnTo>
                    <a:pt x="1104" y="0"/>
                  </a:lnTo>
                  <a:lnTo>
                    <a:pt x="1110" y="0"/>
                  </a:lnTo>
                  <a:close/>
                  <a:moveTo>
                    <a:pt x="1146" y="0"/>
                  </a:moveTo>
                  <a:lnTo>
                    <a:pt x="1146" y="54"/>
                  </a:lnTo>
                  <a:lnTo>
                    <a:pt x="1140" y="54"/>
                  </a:lnTo>
                  <a:lnTo>
                    <a:pt x="1140" y="0"/>
                  </a:lnTo>
                  <a:lnTo>
                    <a:pt x="1146" y="0"/>
                  </a:lnTo>
                  <a:close/>
                  <a:moveTo>
                    <a:pt x="1188" y="0"/>
                  </a:moveTo>
                  <a:lnTo>
                    <a:pt x="1188" y="54"/>
                  </a:lnTo>
                  <a:lnTo>
                    <a:pt x="1182" y="54"/>
                  </a:lnTo>
                  <a:lnTo>
                    <a:pt x="1182" y="0"/>
                  </a:lnTo>
                  <a:lnTo>
                    <a:pt x="1188" y="0"/>
                  </a:lnTo>
                  <a:close/>
                  <a:moveTo>
                    <a:pt x="1230" y="0"/>
                  </a:moveTo>
                  <a:lnTo>
                    <a:pt x="1230" y="54"/>
                  </a:lnTo>
                  <a:lnTo>
                    <a:pt x="1224" y="54"/>
                  </a:lnTo>
                  <a:lnTo>
                    <a:pt x="1224" y="0"/>
                  </a:lnTo>
                  <a:lnTo>
                    <a:pt x="1230" y="0"/>
                  </a:lnTo>
                  <a:close/>
                  <a:moveTo>
                    <a:pt x="1272" y="0"/>
                  </a:moveTo>
                  <a:lnTo>
                    <a:pt x="1272" y="54"/>
                  </a:lnTo>
                  <a:lnTo>
                    <a:pt x="1266" y="54"/>
                  </a:lnTo>
                  <a:lnTo>
                    <a:pt x="1266" y="0"/>
                  </a:lnTo>
                  <a:lnTo>
                    <a:pt x="1272" y="0"/>
                  </a:lnTo>
                  <a:close/>
                  <a:moveTo>
                    <a:pt x="1314" y="0"/>
                  </a:moveTo>
                  <a:lnTo>
                    <a:pt x="1314" y="54"/>
                  </a:lnTo>
                  <a:lnTo>
                    <a:pt x="1308" y="54"/>
                  </a:lnTo>
                  <a:lnTo>
                    <a:pt x="1308" y="0"/>
                  </a:lnTo>
                  <a:lnTo>
                    <a:pt x="1314" y="0"/>
                  </a:lnTo>
                  <a:close/>
                  <a:moveTo>
                    <a:pt x="1350" y="0"/>
                  </a:moveTo>
                  <a:lnTo>
                    <a:pt x="1350" y="54"/>
                  </a:lnTo>
                  <a:lnTo>
                    <a:pt x="1344" y="54"/>
                  </a:lnTo>
                  <a:lnTo>
                    <a:pt x="1344" y="0"/>
                  </a:lnTo>
                  <a:lnTo>
                    <a:pt x="1350" y="0"/>
                  </a:lnTo>
                  <a:close/>
                  <a:moveTo>
                    <a:pt x="1392" y="0"/>
                  </a:moveTo>
                  <a:lnTo>
                    <a:pt x="1392" y="54"/>
                  </a:lnTo>
                  <a:lnTo>
                    <a:pt x="1386" y="54"/>
                  </a:lnTo>
                  <a:lnTo>
                    <a:pt x="1386" y="0"/>
                  </a:lnTo>
                  <a:lnTo>
                    <a:pt x="1392" y="0"/>
                  </a:lnTo>
                  <a:close/>
                  <a:moveTo>
                    <a:pt x="1434" y="0"/>
                  </a:moveTo>
                  <a:lnTo>
                    <a:pt x="1434" y="54"/>
                  </a:lnTo>
                  <a:lnTo>
                    <a:pt x="1428" y="54"/>
                  </a:lnTo>
                  <a:lnTo>
                    <a:pt x="1428" y="0"/>
                  </a:lnTo>
                  <a:lnTo>
                    <a:pt x="1434" y="0"/>
                  </a:lnTo>
                  <a:close/>
                  <a:moveTo>
                    <a:pt x="1476" y="0"/>
                  </a:moveTo>
                  <a:lnTo>
                    <a:pt x="1476" y="54"/>
                  </a:lnTo>
                  <a:lnTo>
                    <a:pt x="1470" y="54"/>
                  </a:lnTo>
                  <a:lnTo>
                    <a:pt x="1470" y="0"/>
                  </a:lnTo>
                  <a:lnTo>
                    <a:pt x="1476" y="0"/>
                  </a:lnTo>
                  <a:close/>
                  <a:moveTo>
                    <a:pt x="1512" y="0"/>
                  </a:moveTo>
                  <a:lnTo>
                    <a:pt x="1512" y="54"/>
                  </a:lnTo>
                  <a:lnTo>
                    <a:pt x="1506" y="54"/>
                  </a:lnTo>
                  <a:lnTo>
                    <a:pt x="1506" y="0"/>
                  </a:lnTo>
                  <a:lnTo>
                    <a:pt x="1512" y="0"/>
                  </a:lnTo>
                  <a:close/>
                  <a:moveTo>
                    <a:pt x="1554" y="0"/>
                  </a:moveTo>
                  <a:lnTo>
                    <a:pt x="1554" y="54"/>
                  </a:lnTo>
                  <a:lnTo>
                    <a:pt x="1548" y="54"/>
                  </a:lnTo>
                  <a:lnTo>
                    <a:pt x="1548" y="0"/>
                  </a:lnTo>
                  <a:lnTo>
                    <a:pt x="1554" y="0"/>
                  </a:lnTo>
                  <a:close/>
                  <a:moveTo>
                    <a:pt x="1596" y="0"/>
                  </a:moveTo>
                  <a:lnTo>
                    <a:pt x="1596" y="54"/>
                  </a:lnTo>
                  <a:lnTo>
                    <a:pt x="1590" y="54"/>
                  </a:lnTo>
                  <a:lnTo>
                    <a:pt x="1590" y="0"/>
                  </a:lnTo>
                  <a:lnTo>
                    <a:pt x="1596" y="0"/>
                  </a:lnTo>
                  <a:close/>
                  <a:moveTo>
                    <a:pt x="1638" y="0"/>
                  </a:moveTo>
                  <a:lnTo>
                    <a:pt x="1638" y="54"/>
                  </a:lnTo>
                  <a:lnTo>
                    <a:pt x="1632" y="54"/>
                  </a:lnTo>
                  <a:lnTo>
                    <a:pt x="1632" y="0"/>
                  </a:lnTo>
                  <a:lnTo>
                    <a:pt x="1638" y="0"/>
                  </a:lnTo>
                  <a:close/>
                  <a:moveTo>
                    <a:pt x="1680" y="0"/>
                  </a:moveTo>
                  <a:lnTo>
                    <a:pt x="1680" y="54"/>
                  </a:lnTo>
                  <a:lnTo>
                    <a:pt x="1674" y="54"/>
                  </a:lnTo>
                  <a:lnTo>
                    <a:pt x="1674" y="0"/>
                  </a:lnTo>
                  <a:lnTo>
                    <a:pt x="1680" y="0"/>
                  </a:lnTo>
                  <a:close/>
                  <a:moveTo>
                    <a:pt x="1716" y="0"/>
                  </a:moveTo>
                  <a:lnTo>
                    <a:pt x="1716" y="54"/>
                  </a:lnTo>
                  <a:lnTo>
                    <a:pt x="1710" y="54"/>
                  </a:lnTo>
                  <a:lnTo>
                    <a:pt x="1710" y="0"/>
                  </a:lnTo>
                  <a:lnTo>
                    <a:pt x="1716" y="0"/>
                  </a:lnTo>
                  <a:close/>
                  <a:moveTo>
                    <a:pt x="1758" y="0"/>
                  </a:moveTo>
                  <a:lnTo>
                    <a:pt x="1758" y="54"/>
                  </a:lnTo>
                  <a:lnTo>
                    <a:pt x="1752" y="54"/>
                  </a:lnTo>
                  <a:lnTo>
                    <a:pt x="1752" y="0"/>
                  </a:lnTo>
                  <a:lnTo>
                    <a:pt x="1758" y="0"/>
                  </a:lnTo>
                  <a:close/>
                  <a:moveTo>
                    <a:pt x="1800" y="0"/>
                  </a:moveTo>
                  <a:lnTo>
                    <a:pt x="1800" y="54"/>
                  </a:lnTo>
                  <a:lnTo>
                    <a:pt x="1794" y="54"/>
                  </a:lnTo>
                  <a:lnTo>
                    <a:pt x="1794" y="0"/>
                  </a:lnTo>
                  <a:lnTo>
                    <a:pt x="1800" y="0"/>
                  </a:lnTo>
                  <a:close/>
                  <a:moveTo>
                    <a:pt x="1842" y="0"/>
                  </a:moveTo>
                  <a:lnTo>
                    <a:pt x="1842" y="54"/>
                  </a:lnTo>
                  <a:lnTo>
                    <a:pt x="1836" y="54"/>
                  </a:lnTo>
                  <a:lnTo>
                    <a:pt x="1836" y="0"/>
                  </a:lnTo>
                  <a:lnTo>
                    <a:pt x="1842" y="0"/>
                  </a:lnTo>
                  <a:close/>
                  <a:moveTo>
                    <a:pt x="1884" y="0"/>
                  </a:moveTo>
                  <a:lnTo>
                    <a:pt x="1884" y="54"/>
                  </a:lnTo>
                  <a:lnTo>
                    <a:pt x="1878" y="54"/>
                  </a:lnTo>
                  <a:lnTo>
                    <a:pt x="1878" y="0"/>
                  </a:lnTo>
                  <a:lnTo>
                    <a:pt x="1884" y="0"/>
                  </a:lnTo>
                  <a:close/>
                  <a:moveTo>
                    <a:pt x="1920" y="0"/>
                  </a:moveTo>
                  <a:lnTo>
                    <a:pt x="1920" y="54"/>
                  </a:lnTo>
                  <a:lnTo>
                    <a:pt x="1914" y="54"/>
                  </a:lnTo>
                  <a:lnTo>
                    <a:pt x="1914" y="0"/>
                  </a:lnTo>
                  <a:lnTo>
                    <a:pt x="1920" y="0"/>
                  </a:lnTo>
                  <a:close/>
                  <a:moveTo>
                    <a:pt x="1962" y="0"/>
                  </a:moveTo>
                  <a:lnTo>
                    <a:pt x="1962" y="54"/>
                  </a:lnTo>
                  <a:lnTo>
                    <a:pt x="1956" y="54"/>
                  </a:lnTo>
                  <a:lnTo>
                    <a:pt x="1956" y="0"/>
                  </a:lnTo>
                  <a:lnTo>
                    <a:pt x="1962" y="0"/>
                  </a:lnTo>
                  <a:close/>
                  <a:moveTo>
                    <a:pt x="2004" y="0"/>
                  </a:moveTo>
                  <a:lnTo>
                    <a:pt x="2004" y="54"/>
                  </a:lnTo>
                  <a:lnTo>
                    <a:pt x="1998" y="54"/>
                  </a:lnTo>
                  <a:lnTo>
                    <a:pt x="1998" y="0"/>
                  </a:lnTo>
                  <a:lnTo>
                    <a:pt x="2004" y="0"/>
                  </a:lnTo>
                  <a:close/>
                  <a:moveTo>
                    <a:pt x="2046" y="0"/>
                  </a:moveTo>
                  <a:lnTo>
                    <a:pt x="2046" y="54"/>
                  </a:lnTo>
                  <a:lnTo>
                    <a:pt x="2040" y="54"/>
                  </a:lnTo>
                  <a:lnTo>
                    <a:pt x="2040" y="0"/>
                  </a:lnTo>
                  <a:lnTo>
                    <a:pt x="2046" y="0"/>
                  </a:lnTo>
                  <a:close/>
                  <a:moveTo>
                    <a:pt x="2088" y="0"/>
                  </a:moveTo>
                  <a:lnTo>
                    <a:pt x="2088" y="54"/>
                  </a:lnTo>
                  <a:lnTo>
                    <a:pt x="2082" y="54"/>
                  </a:lnTo>
                  <a:lnTo>
                    <a:pt x="2082" y="0"/>
                  </a:lnTo>
                  <a:lnTo>
                    <a:pt x="2088" y="0"/>
                  </a:lnTo>
                  <a:close/>
                  <a:moveTo>
                    <a:pt x="2124" y="0"/>
                  </a:moveTo>
                  <a:lnTo>
                    <a:pt x="2124" y="54"/>
                  </a:lnTo>
                  <a:lnTo>
                    <a:pt x="2118" y="54"/>
                  </a:lnTo>
                  <a:lnTo>
                    <a:pt x="2118" y="0"/>
                  </a:lnTo>
                  <a:lnTo>
                    <a:pt x="2124" y="0"/>
                  </a:lnTo>
                  <a:close/>
                  <a:moveTo>
                    <a:pt x="2166" y="0"/>
                  </a:moveTo>
                  <a:lnTo>
                    <a:pt x="2166" y="54"/>
                  </a:lnTo>
                  <a:lnTo>
                    <a:pt x="2160" y="54"/>
                  </a:lnTo>
                  <a:lnTo>
                    <a:pt x="2160" y="0"/>
                  </a:lnTo>
                  <a:lnTo>
                    <a:pt x="2166" y="0"/>
                  </a:lnTo>
                  <a:close/>
                  <a:moveTo>
                    <a:pt x="2208" y="0"/>
                  </a:moveTo>
                  <a:lnTo>
                    <a:pt x="2208" y="54"/>
                  </a:lnTo>
                  <a:lnTo>
                    <a:pt x="2202" y="54"/>
                  </a:lnTo>
                  <a:lnTo>
                    <a:pt x="2202" y="0"/>
                  </a:lnTo>
                  <a:lnTo>
                    <a:pt x="2208" y="0"/>
                  </a:lnTo>
                  <a:close/>
                  <a:moveTo>
                    <a:pt x="2250" y="0"/>
                  </a:moveTo>
                  <a:lnTo>
                    <a:pt x="2250" y="54"/>
                  </a:lnTo>
                  <a:lnTo>
                    <a:pt x="2244" y="54"/>
                  </a:lnTo>
                  <a:lnTo>
                    <a:pt x="2244" y="0"/>
                  </a:lnTo>
                  <a:lnTo>
                    <a:pt x="2250" y="0"/>
                  </a:lnTo>
                  <a:close/>
                  <a:moveTo>
                    <a:pt x="2286" y="0"/>
                  </a:moveTo>
                  <a:lnTo>
                    <a:pt x="2286" y="54"/>
                  </a:lnTo>
                  <a:lnTo>
                    <a:pt x="2280" y="54"/>
                  </a:lnTo>
                  <a:lnTo>
                    <a:pt x="2280" y="0"/>
                  </a:lnTo>
                  <a:lnTo>
                    <a:pt x="2286" y="0"/>
                  </a:lnTo>
                  <a:close/>
                  <a:moveTo>
                    <a:pt x="2328" y="0"/>
                  </a:moveTo>
                  <a:lnTo>
                    <a:pt x="2328" y="54"/>
                  </a:lnTo>
                  <a:lnTo>
                    <a:pt x="2322" y="54"/>
                  </a:lnTo>
                  <a:lnTo>
                    <a:pt x="2322" y="0"/>
                  </a:lnTo>
                  <a:lnTo>
                    <a:pt x="2328" y="0"/>
                  </a:lnTo>
                  <a:close/>
                  <a:moveTo>
                    <a:pt x="2370" y="0"/>
                  </a:moveTo>
                  <a:lnTo>
                    <a:pt x="2370" y="54"/>
                  </a:lnTo>
                  <a:lnTo>
                    <a:pt x="2364" y="54"/>
                  </a:lnTo>
                  <a:lnTo>
                    <a:pt x="2364" y="0"/>
                  </a:lnTo>
                  <a:lnTo>
                    <a:pt x="2370" y="0"/>
                  </a:lnTo>
                  <a:close/>
                  <a:moveTo>
                    <a:pt x="2412" y="0"/>
                  </a:moveTo>
                  <a:lnTo>
                    <a:pt x="2412" y="54"/>
                  </a:lnTo>
                  <a:lnTo>
                    <a:pt x="2406" y="54"/>
                  </a:lnTo>
                  <a:lnTo>
                    <a:pt x="2406" y="0"/>
                  </a:lnTo>
                  <a:lnTo>
                    <a:pt x="2412" y="0"/>
                  </a:lnTo>
                  <a:close/>
                  <a:moveTo>
                    <a:pt x="2454" y="0"/>
                  </a:moveTo>
                  <a:lnTo>
                    <a:pt x="2454" y="54"/>
                  </a:lnTo>
                  <a:lnTo>
                    <a:pt x="2448" y="54"/>
                  </a:lnTo>
                  <a:lnTo>
                    <a:pt x="2448" y="0"/>
                  </a:lnTo>
                  <a:lnTo>
                    <a:pt x="2454" y="0"/>
                  </a:lnTo>
                  <a:close/>
                  <a:moveTo>
                    <a:pt x="2490" y="0"/>
                  </a:moveTo>
                  <a:lnTo>
                    <a:pt x="2490" y="54"/>
                  </a:lnTo>
                  <a:lnTo>
                    <a:pt x="2484" y="54"/>
                  </a:lnTo>
                  <a:lnTo>
                    <a:pt x="2484" y="0"/>
                  </a:lnTo>
                  <a:lnTo>
                    <a:pt x="2490" y="0"/>
                  </a:lnTo>
                  <a:close/>
                  <a:moveTo>
                    <a:pt x="2532" y="0"/>
                  </a:moveTo>
                  <a:lnTo>
                    <a:pt x="2532" y="54"/>
                  </a:lnTo>
                  <a:lnTo>
                    <a:pt x="2526" y="54"/>
                  </a:lnTo>
                  <a:lnTo>
                    <a:pt x="2526" y="0"/>
                  </a:lnTo>
                  <a:lnTo>
                    <a:pt x="2532" y="0"/>
                  </a:lnTo>
                  <a:close/>
                  <a:moveTo>
                    <a:pt x="2574" y="0"/>
                  </a:moveTo>
                  <a:lnTo>
                    <a:pt x="2574" y="54"/>
                  </a:lnTo>
                  <a:lnTo>
                    <a:pt x="2568" y="54"/>
                  </a:lnTo>
                  <a:lnTo>
                    <a:pt x="2568" y="0"/>
                  </a:lnTo>
                  <a:lnTo>
                    <a:pt x="2574" y="0"/>
                  </a:lnTo>
                  <a:close/>
                  <a:moveTo>
                    <a:pt x="2616" y="0"/>
                  </a:moveTo>
                  <a:lnTo>
                    <a:pt x="2616" y="54"/>
                  </a:lnTo>
                  <a:lnTo>
                    <a:pt x="2610" y="54"/>
                  </a:lnTo>
                  <a:lnTo>
                    <a:pt x="2610" y="0"/>
                  </a:lnTo>
                  <a:lnTo>
                    <a:pt x="2616" y="0"/>
                  </a:lnTo>
                  <a:close/>
                  <a:moveTo>
                    <a:pt x="2658" y="0"/>
                  </a:moveTo>
                  <a:lnTo>
                    <a:pt x="2658" y="54"/>
                  </a:lnTo>
                  <a:lnTo>
                    <a:pt x="2652" y="54"/>
                  </a:lnTo>
                  <a:lnTo>
                    <a:pt x="2652" y="0"/>
                  </a:lnTo>
                  <a:lnTo>
                    <a:pt x="2658" y="0"/>
                  </a:lnTo>
                  <a:close/>
                  <a:moveTo>
                    <a:pt x="2694" y="0"/>
                  </a:moveTo>
                  <a:lnTo>
                    <a:pt x="2694" y="54"/>
                  </a:lnTo>
                  <a:lnTo>
                    <a:pt x="2688" y="54"/>
                  </a:lnTo>
                  <a:lnTo>
                    <a:pt x="2688" y="0"/>
                  </a:lnTo>
                  <a:lnTo>
                    <a:pt x="2694" y="0"/>
                  </a:lnTo>
                  <a:close/>
                  <a:moveTo>
                    <a:pt x="2736" y="0"/>
                  </a:moveTo>
                  <a:lnTo>
                    <a:pt x="2736" y="54"/>
                  </a:lnTo>
                  <a:lnTo>
                    <a:pt x="2730" y="54"/>
                  </a:lnTo>
                  <a:lnTo>
                    <a:pt x="2730" y="0"/>
                  </a:lnTo>
                  <a:lnTo>
                    <a:pt x="2736" y="0"/>
                  </a:lnTo>
                  <a:close/>
                  <a:moveTo>
                    <a:pt x="2778" y="0"/>
                  </a:moveTo>
                  <a:lnTo>
                    <a:pt x="2778" y="54"/>
                  </a:lnTo>
                  <a:lnTo>
                    <a:pt x="2772" y="54"/>
                  </a:lnTo>
                  <a:lnTo>
                    <a:pt x="2772" y="0"/>
                  </a:lnTo>
                  <a:lnTo>
                    <a:pt x="2778" y="0"/>
                  </a:lnTo>
                  <a:close/>
                  <a:moveTo>
                    <a:pt x="2820" y="0"/>
                  </a:moveTo>
                  <a:lnTo>
                    <a:pt x="2820" y="54"/>
                  </a:lnTo>
                  <a:lnTo>
                    <a:pt x="2814" y="54"/>
                  </a:lnTo>
                  <a:lnTo>
                    <a:pt x="2814" y="0"/>
                  </a:lnTo>
                  <a:lnTo>
                    <a:pt x="2820" y="0"/>
                  </a:lnTo>
                  <a:close/>
                  <a:moveTo>
                    <a:pt x="2862" y="0"/>
                  </a:moveTo>
                  <a:lnTo>
                    <a:pt x="2862" y="54"/>
                  </a:lnTo>
                  <a:lnTo>
                    <a:pt x="2856" y="54"/>
                  </a:lnTo>
                  <a:lnTo>
                    <a:pt x="2856" y="0"/>
                  </a:lnTo>
                  <a:lnTo>
                    <a:pt x="2862" y="0"/>
                  </a:lnTo>
                  <a:close/>
                  <a:moveTo>
                    <a:pt x="2898" y="0"/>
                  </a:moveTo>
                  <a:lnTo>
                    <a:pt x="2898" y="54"/>
                  </a:lnTo>
                  <a:lnTo>
                    <a:pt x="2892" y="54"/>
                  </a:lnTo>
                  <a:lnTo>
                    <a:pt x="2892" y="0"/>
                  </a:lnTo>
                  <a:lnTo>
                    <a:pt x="2898" y="0"/>
                  </a:lnTo>
                  <a:close/>
                  <a:moveTo>
                    <a:pt x="2940" y="0"/>
                  </a:moveTo>
                  <a:lnTo>
                    <a:pt x="2940" y="54"/>
                  </a:lnTo>
                  <a:lnTo>
                    <a:pt x="2934" y="54"/>
                  </a:lnTo>
                  <a:lnTo>
                    <a:pt x="2934" y="0"/>
                  </a:lnTo>
                  <a:lnTo>
                    <a:pt x="2940" y="0"/>
                  </a:lnTo>
                  <a:close/>
                  <a:moveTo>
                    <a:pt x="2982" y="0"/>
                  </a:moveTo>
                  <a:lnTo>
                    <a:pt x="2982" y="54"/>
                  </a:lnTo>
                  <a:lnTo>
                    <a:pt x="2976" y="54"/>
                  </a:lnTo>
                  <a:lnTo>
                    <a:pt x="2976" y="0"/>
                  </a:lnTo>
                  <a:lnTo>
                    <a:pt x="2982" y="0"/>
                  </a:lnTo>
                  <a:close/>
                  <a:moveTo>
                    <a:pt x="3024" y="0"/>
                  </a:moveTo>
                  <a:lnTo>
                    <a:pt x="3024" y="54"/>
                  </a:lnTo>
                  <a:lnTo>
                    <a:pt x="3018" y="54"/>
                  </a:lnTo>
                  <a:lnTo>
                    <a:pt x="3018" y="0"/>
                  </a:lnTo>
                  <a:lnTo>
                    <a:pt x="3024" y="0"/>
                  </a:lnTo>
                  <a:close/>
                  <a:moveTo>
                    <a:pt x="3060" y="0"/>
                  </a:moveTo>
                  <a:lnTo>
                    <a:pt x="3060" y="54"/>
                  </a:lnTo>
                  <a:lnTo>
                    <a:pt x="3054" y="54"/>
                  </a:lnTo>
                  <a:lnTo>
                    <a:pt x="3054" y="0"/>
                  </a:lnTo>
                  <a:lnTo>
                    <a:pt x="3060" y="0"/>
                  </a:lnTo>
                  <a:close/>
                  <a:moveTo>
                    <a:pt x="3102" y="0"/>
                  </a:moveTo>
                  <a:lnTo>
                    <a:pt x="3102" y="54"/>
                  </a:lnTo>
                  <a:lnTo>
                    <a:pt x="3096" y="54"/>
                  </a:lnTo>
                  <a:lnTo>
                    <a:pt x="3096" y="0"/>
                  </a:lnTo>
                  <a:lnTo>
                    <a:pt x="3102" y="0"/>
                  </a:lnTo>
                  <a:close/>
                  <a:moveTo>
                    <a:pt x="3144" y="0"/>
                  </a:moveTo>
                  <a:lnTo>
                    <a:pt x="3144" y="54"/>
                  </a:lnTo>
                  <a:lnTo>
                    <a:pt x="3138" y="54"/>
                  </a:lnTo>
                  <a:lnTo>
                    <a:pt x="3138" y="0"/>
                  </a:lnTo>
                  <a:lnTo>
                    <a:pt x="3144" y="0"/>
                  </a:lnTo>
                  <a:close/>
                  <a:moveTo>
                    <a:pt x="3186" y="0"/>
                  </a:moveTo>
                  <a:lnTo>
                    <a:pt x="3186" y="54"/>
                  </a:lnTo>
                  <a:lnTo>
                    <a:pt x="3180" y="54"/>
                  </a:lnTo>
                  <a:lnTo>
                    <a:pt x="3180" y="0"/>
                  </a:lnTo>
                  <a:lnTo>
                    <a:pt x="3186" y="0"/>
                  </a:lnTo>
                  <a:close/>
                  <a:moveTo>
                    <a:pt x="3228" y="0"/>
                  </a:moveTo>
                  <a:lnTo>
                    <a:pt x="3228" y="54"/>
                  </a:lnTo>
                  <a:lnTo>
                    <a:pt x="3222" y="54"/>
                  </a:lnTo>
                  <a:lnTo>
                    <a:pt x="3222" y="0"/>
                  </a:lnTo>
                  <a:lnTo>
                    <a:pt x="3228" y="0"/>
                  </a:lnTo>
                  <a:close/>
                  <a:moveTo>
                    <a:pt x="3264" y="0"/>
                  </a:moveTo>
                  <a:lnTo>
                    <a:pt x="3264" y="54"/>
                  </a:lnTo>
                  <a:lnTo>
                    <a:pt x="3258" y="54"/>
                  </a:lnTo>
                  <a:lnTo>
                    <a:pt x="3258" y="0"/>
                  </a:lnTo>
                  <a:lnTo>
                    <a:pt x="3264" y="0"/>
                  </a:lnTo>
                  <a:close/>
                  <a:moveTo>
                    <a:pt x="3306" y="0"/>
                  </a:moveTo>
                  <a:lnTo>
                    <a:pt x="3306" y="54"/>
                  </a:lnTo>
                  <a:lnTo>
                    <a:pt x="3300" y="54"/>
                  </a:lnTo>
                  <a:lnTo>
                    <a:pt x="3300" y="0"/>
                  </a:lnTo>
                  <a:lnTo>
                    <a:pt x="3306" y="0"/>
                  </a:lnTo>
                  <a:close/>
                  <a:moveTo>
                    <a:pt x="3348" y="0"/>
                  </a:moveTo>
                  <a:lnTo>
                    <a:pt x="3348" y="54"/>
                  </a:lnTo>
                  <a:lnTo>
                    <a:pt x="3342" y="54"/>
                  </a:lnTo>
                  <a:lnTo>
                    <a:pt x="3342" y="0"/>
                  </a:lnTo>
                  <a:lnTo>
                    <a:pt x="3348" y="0"/>
                  </a:lnTo>
                  <a:close/>
                  <a:moveTo>
                    <a:pt x="3390" y="0"/>
                  </a:moveTo>
                  <a:lnTo>
                    <a:pt x="3390" y="54"/>
                  </a:lnTo>
                  <a:lnTo>
                    <a:pt x="3384" y="54"/>
                  </a:lnTo>
                  <a:lnTo>
                    <a:pt x="3384" y="0"/>
                  </a:lnTo>
                  <a:lnTo>
                    <a:pt x="3390" y="0"/>
                  </a:lnTo>
                  <a:close/>
                  <a:moveTo>
                    <a:pt x="3432" y="0"/>
                  </a:moveTo>
                  <a:lnTo>
                    <a:pt x="3432" y="54"/>
                  </a:lnTo>
                  <a:lnTo>
                    <a:pt x="3426" y="54"/>
                  </a:lnTo>
                  <a:lnTo>
                    <a:pt x="3426" y="0"/>
                  </a:lnTo>
                  <a:lnTo>
                    <a:pt x="3432" y="0"/>
                  </a:lnTo>
                  <a:close/>
                  <a:moveTo>
                    <a:pt x="3468" y="0"/>
                  </a:moveTo>
                  <a:lnTo>
                    <a:pt x="3468" y="54"/>
                  </a:lnTo>
                  <a:lnTo>
                    <a:pt x="3462" y="54"/>
                  </a:lnTo>
                  <a:lnTo>
                    <a:pt x="3462" y="0"/>
                  </a:lnTo>
                  <a:lnTo>
                    <a:pt x="3468" y="0"/>
                  </a:lnTo>
                  <a:close/>
                  <a:moveTo>
                    <a:pt x="3510" y="0"/>
                  </a:moveTo>
                  <a:lnTo>
                    <a:pt x="3510" y="54"/>
                  </a:lnTo>
                  <a:lnTo>
                    <a:pt x="3504" y="54"/>
                  </a:lnTo>
                  <a:lnTo>
                    <a:pt x="3504" y="0"/>
                  </a:lnTo>
                  <a:lnTo>
                    <a:pt x="3510" y="0"/>
                  </a:lnTo>
                  <a:close/>
                  <a:moveTo>
                    <a:pt x="3552" y="0"/>
                  </a:moveTo>
                  <a:lnTo>
                    <a:pt x="3552" y="54"/>
                  </a:lnTo>
                  <a:lnTo>
                    <a:pt x="3546" y="54"/>
                  </a:lnTo>
                  <a:lnTo>
                    <a:pt x="3546" y="0"/>
                  </a:lnTo>
                  <a:lnTo>
                    <a:pt x="3552" y="0"/>
                  </a:lnTo>
                  <a:close/>
                  <a:moveTo>
                    <a:pt x="3594" y="0"/>
                  </a:moveTo>
                  <a:lnTo>
                    <a:pt x="3594" y="54"/>
                  </a:lnTo>
                  <a:lnTo>
                    <a:pt x="3588" y="54"/>
                  </a:lnTo>
                  <a:lnTo>
                    <a:pt x="3588" y="0"/>
                  </a:lnTo>
                  <a:lnTo>
                    <a:pt x="3594" y="0"/>
                  </a:lnTo>
                  <a:close/>
                  <a:moveTo>
                    <a:pt x="3636" y="0"/>
                  </a:moveTo>
                  <a:lnTo>
                    <a:pt x="3636" y="54"/>
                  </a:lnTo>
                  <a:lnTo>
                    <a:pt x="3630" y="54"/>
                  </a:lnTo>
                  <a:lnTo>
                    <a:pt x="3630" y="0"/>
                  </a:lnTo>
                  <a:lnTo>
                    <a:pt x="3636" y="0"/>
                  </a:lnTo>
                  <a:close/>
                  <a:moveTo>
                    <a:pt x="3672" y="0"/>
                  </a:moveTo>
                  <a:lnTo>
                    <a:pt x="3672" y="54"/>
                  </a:lnTo>
                  <a:lnTo>
                    <a:pt x="3666" y="54"/>
                  </a:lnTo>
                  <a:lnTo>
                    <a:pt x="3666" y="0"/>
                  </a:lnTo>
                  <a:lnTo>
                    <a:pt x="3672" y="0"/>
                  </a:lnTo>
                  <a:close/>
                  <a:moveTo>
                    <a:pt x="3714" y="0"/>
                  </a:moveTo>
                  <a:lnTo>
                    <a:pt x="3714" y="54"/>
                  </a:lnTo>
                  <a:lnTo>
                    <a:pt x="3708" y="54"/>
                  </a:lnTo>
                  <a:lnTo>
                    <a:pt x="3708" y="0"/>
                  </a:lnTo>
                  <a:lnTo>
                    <a:pt x="3714" y="0"/>
                  </a:lnTo>
                  <a:close/>
                  <a:moveTo>
                    <a:pt x="3756" y="0"/>
                  </a:moveTo>
                  <a:lnTo>
                    <a:pt x="3756" y="54"/>
                  </a:lnTo>
                  <a:lnTo>
                    <a:pt x="3750" y="54"/>
                  </a:lnTo>
                  <a:lnTo>
                    <a:pt x="3750" y="0"/>
                  </a:lnTo>
                  <a:lnTo>
                    <a:pt x="3756" y="0"/>
                  </a:lnTo>
                  <a:close/>
                  <a:moveTo>
                    <a:pt x="3798" y="0"/>
                  </a:moveTo>
                  <a:lnTo>
                    <a:pt x="3798" y="54"/>
                  </a:lnTo>
                  <a:lnTo>
                    <a:pt x="3792" y="54"/>
                  </a:lnTo>
                  <a:lnTo>
                    <a:pt x="3792" y="0"/>
                  </a:lnTo>
                  <a:lnTo>
                    <a:pt x="3798" y="0"/>
                  </a:lnTo>
                  <a:close/>
                  <a:moveTo>
                    <a:pt x="3834" y="0"/>
                  </a:moveTo>
                  <a:lnTo>
                    <a:pt x="3834" y="54"/>
                  </a:lnTo>
                  <a:lnTo>
                    <a:pt x="3828" y="54"/>
                  </a:lnTo>
                  <a:lnTo>
                    <a:pt x="3828" y="0"/>
                  </a:lnTo>
                  <a:lnTo>
                    <a:pt x="3834" y="0"/>
                  </a:lnTo>
                  <a:close/>
                  <a:moveTo>
                    <a:pt x="3876" y="0"/>
                  </a:moveTo>
                  <a:lnTo>
                    <a:pt x="3876" y="54"/>
                  </a:lnTo>
                  <a:lnTo>
                    <a:pt x="3870" y="54"/>
                  </a:lnTo>
                  <a:lnTo>
                    <a:pt x="3870" y="0"/>
                  </a:lnTo>
                  <a:lnTo>
                    <a:pt x="3876" y="0"/>
                  </a:lnTo>
                  <a:close/>
                  <a:moveTo>
                    <a:pt x="3918" y="0"/>
                  </a:moveTo>
                  <a:lnTo>
                    <a:pt x="3918" y="54"/>
                  </a:lnTo>
                  <a:lnTo>
                    <a:pt x="3912" y="54"/>
                  </a:lnTo>
                  <a:lnTo>
                    <a:pt x="3912" y="0"/>
                  </a:lnTo>
                  <a:lnTo>
                    <a:pt x="3918" y="0"/>
                  </a:lnTo>
                  <a:close/>
                  <a:moveTo>
                    <a:pt x="3960" y="0"/>
                  </a:moveTo>
                  <a:lnTo>
                    <a:pt x="3960" y="54"/>
                  </a:lnTo>
                  <a:lnTo>
                    <a:pt x="3954" y="54"/>
                  </a:lnTo>
                  <a:lnTo>
                    <a:pt x="3954" y="0"/>
                  </a:lnTo>
                  <a:lnTo>
                    <a:pt x="3960" y="0"/>
                  </a:lnTo>
                  <a:close/>
                  <a:moveTo>
                    <a:pt x="4002" y="0"/>
                  </a:moveTo>
                  <a:lnTo>
                    <a:pt x="4002" y="54"/>
                  </a:lnTo>
                  <a:lnTo>
                    <a:pt x="3996" y="54"/>
                  </a:lnTo>
                  <a:lnTo>
                    <a:pt x="3996" y="0"/>
                  </a:lnTo>
                  <a:lnTo>
                    <a:pt x="4002" y="0"/>
                  </a:lnTo>
                  <a:close/>
                  <a:moveTo>
                    <a:pt x="4038" y="0"/>
                  </a:moveTo>
                  <a:lnTo>
                    <a:pt x="4038" y="54"/>
                  </a:lnTo>
                  <a:lnTo>
                    <a:pt x="4032" y="54"/>
                  </a:lnTo>
                  <a:lnTo>
                    <a:pt x="4032" y="0"/>
                  </a:lnTo>
                  <a:lnTo>
                    <a:pt x="4038" y="0"/>
                  </a:lnTo>
                  <a:close/>
                  <a:moveTo>
                    <a:pt x="4080" y="0"/>
                  </a:moveTo>
                  <a:lnTo>
                    <a:pt x="4080" y="54"/>
                  </a:lnTo>
                  <a:lnTo>
                    <a:pt x="4074" y="54"/>
                  </a:lnTo>
                  <a:lnTo>
                    <a:pt x="4074" y="0"/>
                  </a:lnTo>
                  <a:lnTo>
                    <a:pt x="4080" y="0"/>
                  </a:lnTo>
                  <a:close/>
                  <a:moveTo>
                    <a:pt x="4122" y="0"/>
                  </a:moveTo>
                  <a:lnTo>
                    <a:pt x="4122" y="54"/>
                  </a:lnTo>
                  <a:lnTo>
                    <a:pt x="4116" y="54"/>
                  </a:lnTo>
                  <a:lnTo>
                    <a:pt x="4116" y="0"/>
                  </a:lnTo>
                  <a:lnTo>
                    <a:pt x="4122" y="0"/>
                  </a:lnTo>
                  <a:close/>
                  <a:moveTo>
                    <a:pt x="4164" y="0"/>
                  </a:moveTo>
                  <a:lnTo>
                    <a:pt x="4164" y="54"/>
                  </a:lnTo>
                  <a:lnTo>
                    <a:pt x="4158" y="54"/>
                  </a:lnTo>
                  <a:lnTo>
                    <a:pt x="4158" y="0"/>
                  </a:lnTo>
                  <a:lnTo>
                    <a:pt x="4164" y="0"/>
                  </a:lnTo>
                  <a:close/>
                  <a:moveTo>
                    <a:pt x="4206" y="0"/>
                  </a:moveTo>
                  <a:lnTo>
                    <a:pt x="4206" y="54"/>
                  </a:lnTo>
                  <a:lnTo>
                    <a:pt x="4200" y="54"/>
                  </a:lnTo>
                  <a:lnTo>
                    <a:pt x="4200" y="0"/>
                  </a:lnTo>
                  <a:lnTo>
                    <a:pt x="4206" y="0"/>
                  </a:lnTo>
                  <a:close/>
                  <a:moveTo>
                    <a:pt x="4242" y="0"/>
                  </a:moveTo>
                  <a:lnTo>
                    <a:pt x="4242" y="54"/>
                  </a:lnTo>
                  <a:lnTo>
                    <a:pt x="4236" y="54"/>
                  </a:lnTo>
                  <a:lnTo>
                    <a:pt x="4236" y="0"/>
                  </a:lnTo>
                  <a:lnTo>
                    <a:pt x="4242" y="0"/>
                  </a:lnTo>
                  <a:close/>
                  <a:moveTo>
                    <a:pt x="4284" y="0"/>
                  </a:moveTo>
                  <a:lnTo>
                    <a:pt x="4284" y="54"/>
                  </a:lnTo>
                  <a:lnTo>
                    <a:pt x="4278" y="54"/>
                  </a:lnTo>
                  <a:lnTo>
                    <a:pt x="4278" y="0"/>
                  </a:lnTo>
                  <a:lnTo>
                    <a:pt x="4284" y="0"/>
                  </a:lnTo>
                  <a:close/>
                  <a:moveTo>
                    <a:pt x="4326" y="0"/>
                  </a:moveTo>
                  <a:lnTo>
                    <a:pt x="4326" y="54"/>
                  </a:lnTo>
                  <a:lnTo>
                    <a:pt x="4320" y="54"/>
                  </a:lnTo>
                  <a:lnTo>
                    <a:pt x="4320" y="0"/>
                  </a:lnTo>
                  <a:lnTo>
                    <a:pt x="4326" y="0"/>
                  </a:lnTo>
                  <a:close/>
                  <a:moveTo>
                    <a:pt x="4368" y="0"/>
                  </a:moveTo>
                  <a:lnTo>
                    <a:pt x="4368" y="54"/>
                  </a:lnTo>
                  <a:lnTo>
                    <a:pt x="4362" y="54"/>
                  </a:lnTo>
                  <a:lnTo>
                    <a:pt x="4362" y="0"/>
                  </a:lnTo>
                  <a:lnTo>
                    <a:pt x="4368" y="0"/>
                  </a:lnTo>
                  <a:close/>
                  <a:moveTo>
                    <a:pt x="4404" y="0"/>
                  </a:moveTo>
                  <a:lnTo>
                    <a:pt x="4404" y="54"/>
                  </a:lnTo>
                  <a:lnTo>
                    <a:pt x="4398" y="54"/>
                  </a:lnTo>
                  <a:lnTo>
                    <a:pt x="4398" y="0"/>
                  </a:lnTo>
                  <a:lnTo>
                    <a:pt x="4404" y="0"/>
                  </a:lnTo>
                  <a:close/>
                  <a:moveTo>
                    <a:pt x="4446" y="0"/>
                  </a:moveTo>
                  <a:lnTo>
                    <a:pt x="4446" y="54"/>
                  </a:lnTo>
                  <a:lnTo>
                    <a:pt x="4440" y="54"/>
                  </a:lnTo>
                  <a:lnTo>
                    <a:pt x="4440" y="0"/>
                  </a:lnTo>
                  <a:lnTo>
                    <a:pt x="4446" y="0"/>
                  </a:lnTo>
                  <a:close/>
                  <a:moveTo>
                    <a:pt x="4488" y="0"/>
                  </a:moveTo>
                  <a:lnTo>
                    <a:pt x="4488" y="54"/>
                  </a:lnTo>
                  <a:lnTo>
                    <a:pt x="4482" y="54"/>
                  </a:lnTo>
                  <a:lnTo>
                    <a:pt x="4482" y="0"/>
                  </a:lnTo>
                  <a:lnTo>
                    <a:pt x="4488" y="0"/>
                  </a:lnTo>
                  <a:close/>
                  <a:moveTo>
                    <a:pt x="4530" y="0"/>
                  </a:moveTo>
                  <a:lnTo>
                    <a:pt x="4530" y="54"/>
                  </a:lnTo>
                  <a:lnTo>
                    <a:pt x="4524" y="54"/>
                  </a:lnTo>
                  <a:lnTo>
                    <a:pt x="4524" y="0"/>
                  </a:lnTo>
                  <a:lnTo>
                    <a:pt x="4530" y="0"/>
                  </a:lnTo>
                  <a:close/>
                  <a:moveTo>
                    <a:pt x="4572" y="0"/>
                  </a:moveTo>
                  <a:lnTo>
                    <a:pt x="4572" y="54"/>
                  </a:lnTo>
                  <a:lnTo>
                    <a:pt x="4566" y="54"/>
                  </a:lnTo>
                  <a:lnTo>
                    <a:pt x="4566" y="0"/>
                  </a:lnTo>
                  <a:lnTo>
                    <a:pt x="4572" y="0"/>
                  </a:lnTo>
                  <a:close/>
                  <a:moveTo>
                    <a:pt x="4608" y="0"/>
                  </a:moveTo>
                  <a:lnTo>
                    <a:pt x="4608" y="54"/>
                  </a:lnTo>
                  <a:lnTo>
                    <a:pt x="4602" y="54"/>
                  </a:lnTo>
                  <a:lnTo>
                    <a:pt x="4602" y="0"/>
                  </a:lnTo>
                  <a:lnTo>
                    <a:pt x="4608" y="0"/>
                  </a:lnTo>
                  <a:close/>
                  <a:moveTo>
                    <a:pt x="4650" y="0"/>
                  </a:moveTo>
                  <a:lnTo>
                    <a:pt x="4650" y="54"/>
                  </a:lnTo>
                  <a:lnTo>
                    <a:pt x="4644" y="54"/>
                  </a:lnTo>
                  <a:lnTo>
                    <a:pt x="4644" y="0"/>
                  </a:lnTo>
                  <a:lnTo>
                    <a:pt x="4650" y="0"/>
                  </a:lnTo>
                  <a:close/>
                </a:path>
              </a:pathLst>
            </a:custGeom>
            <a:solidFill>
              <a:srgbClr val="595959"/>
            </a:solid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Recent Growth Led by Services</a:t>
            </a:r>
            <a:endParaRPr lang="en-US" sz="3200" dirty="0"/>
          </a:p>
        </p:txBody>
      </p:sp>
      <p:graphicFrame>
        <p:nvGraphicFramePr>
          <p:cNvPr id="5" name="Chart 4"/>
          <p:cNvGraphicFramePr/>
          <p:nvPr/>
        </p:nvGraphicFramePr>
        <p:xfrm>
          <a:off x="355600" y="1464337"/>
          <a:ext cx="8419284" cy="45216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78732" y="5886729"/>
            <a:ext cx="5712227" cy="246221"/>
          </a:xfrm>
          <a:prstGeom prst="rect">
            <a:avLst/>
          </a:prstGeom>
          <a:noFill/>
        </p:spPr>
        <p:txBody>
          <a:bodyPr wrap="square" rtlCol="0">
            <a:spAutoFit/>
          </a:bodyPr>
          <a:lstStyle/>
          <a:p>
            <a:r>
              <a:rPr lang="en-US" sz="1000" b="0" dirty="0" smtClean="0">
                <a:latin typeface="+mj-lt"/>
              </a:rPr>
              <a:t>Source:  U.S. Bureau of Labor Statistics.</a:t>
            </a:r>
            <a:endParaRPr lang="en-US" sz="1000" b="0" dirty="0">
              <a:latin typeface="+mj-lt"/>
            </a:endParaRPr>
          </a:p>
        </p:txBody>
      </p:sp>
      <p:sp>
        <p:nvSpPr>
          <p:cNvPr id="8" name="TextBox 7"/>
          <p:cNvSpPr txBox="1"/>
          <p:nvPr/>
        </p:nvSpPr>
        <p:spPr>
          <a:xfrm>
            <a:off x="555432" y="1268527"/>
            <a:ext cx="5544153" cy="307777"/>
          </a:xfrm>
          <a:prstGeom prst="rect">
            <a:avLst/>
          </a:prstGeom>
          <a:noFill/>
        </p:spPr>
        <p:txBody>
          <a:bodyPr wrap="square" rtlCol="0">
            <a:spAutoFit/>
          </a:bodyPr>
          <a:lstStyle/>
          <a:p>
            <a:r>
              <a:rPr lang="en-US" sz="1400" dirty="0" smtClean="0">
                <a:solidFill>
                  <a:schemeClr val="accent3">
                    <a:lumMod val="75000"/>
                  </a:schemeClr>
                </a:solidFill>
                <a:latin typeface="+mj-lt"/>
              </a:rPr>
              <a:t>Annual Change in Jobs, 2010-2011 (Thousands)</a:t>
            </a:r>
            <a:endParaRPr lang="en-US" sz="1200" dirty="0">
              <a:solidFill>
                <a:schemeClr val="accent3">
                  <a:lumMod val="75000"/>
                </a:schemeClr>
              </a:solidFill>
              <a:latin typeface="+mj-lt"/>
            </a:endParaRPr>
          </a:p>
        </p:txBody>
      </p:sp>
      <p:sp>
        <p:nvSpPr>
          <p:cNvPr id="10" name="Slide Number Placeholder 3"/>
          <p:cNvSpPr>
            <a:spLocks noGrp="1"/>
          </p:cNvSpPr>
          <p:nvPr>
            <p:ph type="sldNum" sz="quarter" idx="12"/>
          </p:nvPr>
        </p:nvSpPr>
        <p:spPr bwMode="auto">
          <a:xfrm>
            <a:off x="371856" y="6322187"/>
            <a:ext cx="664464" cy="365125"/>
          </a:xfrm>
          <a:noFill/>
          <a:ln>
            <a:miter lim="800000"/>
            <a:headEnd/>
            <a:tailEnd/>
          </a:ln>
        </p:spPr>
        <p:txBody>
          <a:bodyPr wrap="square" numCol="1" anchorCtr="0" compatLnSpc="1">
            <a:prstTxWarp prst="textNoShape">
              <a:avLst/>
            </a:prstTxWarp>
          </a:bodyPr>
          <a:lstStyle/>
          <a:p>
            <a:fld id="{F6D018EF-4261-44A8-AEDC-8D0F57FD43F7}"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lstStyle/>
          <a:p>
            <a:r>
              <a:rPr lang="en-US" sz="3200" dirty="0" smtClean="0">
                <a:latin typeface="Arial" charset="0"/>
                <a:cs typeface="Arial" charset="0"/>
              </a:rPr>
              <a:t>Unemployment Is Easing Downward</a:t>
            </a:r>
          </a:p>
        </p:txBody>
      </p:sp>
      <p:sp>
        <p:nvSpPr>
          <p:cNvPr id="122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018EF-4261-44A8-AEDC-8D0F57FD43F7}" type="slidenum">
              <a:rPr lang="en-US" smtClean="0"/>
              <a:pPr/>
              <a:t>4</a:t>
            </a:fld>
            <a:endParaRPr lang="en-US" dirty="0" smtClean="0"/>
          </a:p>
        </p:txBody>
      </p:sp>
      <p:sp>
        <p:nvSpPr>
          <p:cNvPr id="10" name="TextBox 9"/>
          <p:cNvSpPr txBox="1"/>
          <p:nvPr/>
        </p:nvSpPr>
        <p:spPr>
          <a:xfrm>
            <a:off x="489490" y="5882574"/>
            <a:ext cx="5017626" cy="246221"/>
          </a:xfrm>
          <a:prstGeom prst="rect">
            <a:avLst/>
          </a:prstGeom>
          <a:noFill/>
        </p:spPr>
        <p:txBody>
          <a:bodyPr wrap="square" rtlCol="0">
            <a:spAutoFit/>
          </a:bodyPr>
          <a:lstStyle/>
          <a:p>
            <a:r>
              <a:rPr lang="en-US" sz="1000" b="0" dirty="0" smtClean="0">
                <a:latin typeface="+mj-lt"/>
              </a:rPr>
              <a:t>Source:  U.S. Bureau of Labor Statistics, </a:t>
            </a:r>
            <a:r>
              <a:rPr lang="en-US" sz="1000" b="0" dirty="0" smtClean="0">
                <a:latin typeface="Times New Roman" pitchFamily="18" charset="0"/>
                <a:cs typeface="Times New Roman" pitchFamily="18" charset="0"/>
              </a:rPr>
              <a:t>“</a:t>
            </a:r>
            <a:r>
              <a:rPr lang="en-US" sz="1000" b="0" dirty="0" smtClean="0">
                <a:latin typeface="+mj-lt"/>
              </a:rPr>
              <a:t>Local Area Unemployment Statistics.</a:t>
            </a:r>
            <a:r>
              <a:rPr lang="en-US" sz="1000" b="0" dirty="0" smtClean="0">
                <a:latin typeface="Times New Roman" pitchFamily="18" charset="0"/>
                <a:cs typeface="Times New Roman" pitchFamily="18" charset="0"/>
              </a:rPr>
              <a:t>”</a:t>
            </a:r>
            <a:endParaRPr lang="en-US" sz="1000" b="0" dirty="0">
              <a:latin typeface="Times New Roman" pitchFamily="18" charset="0"/>
              <a:cs typeface="Times New Roman" pitchFamily="18" charset="0"/>
            </a:endParaRPr>
          </a:p>
        </p:txBody>
      </p:sp>
      <p:graphicFrame>
        <p:nvGraphicFramePr>
          <p:cNvPr id="7" name="Chart 6"/>
          <p:cNvGraphicFramePr/>
          <p:nvPr/>
        </p:nvGraphicFramePr>
        <p:xfrm>
          <a:off x="554038" y="1604963"/>
          <a:ext cx="8077006" cy="42153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lstStyle/>
          <a:p>
            <a:r>
              <a:rPr lang="en-US" sz="3200" dirty="0" smtClean="0">
                <a:latin typeface="Arial" charset="0"/>
                <a:cs typeface="Arial" charset="0"/>
              </a:rPr>
              <a:t>Foreclosures Remain High</a:t>
            </a:r>
            <a:endParaRPr lang="en-US" sz="2400" dirty="0" smtClean="0">
              <a:latin typeface="Arial" charset="0"/>
              <a:cs typeface="Arial" charset="0"/>
            </a:endParaRPr>
          </a:p>
        </p:txBody>
      </p:sp>
      <p:sp>
        <p:nvSpPr>
          <p:cNvPr id="122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018EF-4261-44A8-AEDC-8D0F57FD43F7}" type="slidenum">
              <a:rPr lang="en-US" smtClean="0"/>
              <a:pPr/>
              <a:t>5</a:t>
            </a:fld>
            <a:endParaRPr lang="en-US" dirty="0" smtClean="0"/>
          </a:p>
        </p:txBody>
      </p:sp>
      <p:sp>
        <p:nvSpPr>
          <p:cNvPr id="10" name="TextBox 9"/>
          <p:cNvSpPr txBox="1"/>
          <p:nvPr/>
        </p:nvSpPr>
        <p:spPr>
          <a:xfrm>
            <a:off x="554038" y="5888569"/>
            <a:ext cx="7852111" cy="400110"/>
          </a:xfrm>
          <a:prstGeom prst="rect">
            <a:avLst/>
          </a:prstGeom>
          <a:noFill/>
        </p:spPr>
        <p:txBody>
          <a:bodyPr wrap="square" rtlCol="0">
            <a:spAutoFit/>
          </a:bodyPr>
          <a:lstStyle/>
          <a:p>
            <a:pPr marL="503238" indent="-503238"/>
            <a:r>
              <a:rPr lang="en-US" sz="1000" b="0" dirty="0" smtClean="0">
                <a:latin typeface="Helvetica Neue"/>
              </a:rPr>
              <a:t>Source:  Florida Department of Economic Opportunity, compiled from RealtyTrac, Inc.  </a:t>
            </a:r>
            <a:br>
              <a:rPr lang="en-US" sz="1000" b="0" dirty="0" smtClean="0">
                <a:latin typeface="Helvetica Neue"/>
              </a:rPr>
            </a:br>
            <a:r>
              <a:rPr lang="en-US" sz="1000" b="0" dirty="0" smtClean="0">
                <a:latin typeface="Helvetica Neue"/>
              </a:rPr>
              <a:t>Total housing units receiving a filing notice, per month.  </a:t>
            </a:r>
          </a:p>
        </p:txBody>
      </p:sp>
      <p:graphicFrame>
        <p:nvGraphicFramePr>
          <p:cNvPr id="9" name="Chart 8"/>
          <p:cNvGraphicFramePr>
            <a:graphicFrameLocks/>
          </p:cNvGraphicFramePr>
          <p:nvPr/>
        </p:nvGraphicFramePr>
        <p:xfrm>
          <a:off x="292100" y="1343025"/>
          <a:ext cx="8851900" cy="47228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lstStyle/>
          <a:p>
            <a:r>
              <a:rPr lang="en-US" sz="3200" dirty="0" smtClean="0">
                <a:latin typeface="Arial" charset="0"/>
                <a:cs typeface="Arial" charset="0"/>
              </a:rPr>
              <a:t>Wages Remain Below U.S. Average</a:t>
            </a:r>
          </a:p>
        </p:txBody>
      </p:sp>
      <p:sp>
        <p:nvSpPr>
          <p:cNvPr id="122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018EF-4261-44A8-AEDC-8D0F57FD43F7}" type="slidenum">
              <a:rPr lang="en-US" smtClean="0"/>
              <a:pPr/>
              <a:t>6</a:t>
            </a:fld>
            <a:endParaRPr lang="en-US" dirty="0" smtClean="0"/>
          </a:p>
        </p:txBody>
      </p:sp>
      <p:sp>
        <p:nvSpPr>
          <p:cNvPr id="10" name="TextBox 9"/>
          <p:cNvSpPr txBox="1"/>
          <p:nvPr/>
        </p:nvSpPr>
        <p:spPr>
          <a:xfrm>
            <a:off x="500391" y="5882574"/>
            <a:ext cx="5017626" cy="246221"/>
          </a:xfrm>
          <a:prstGeom prst="rect">
            <a:avLst/>
          </a:prstGeom>
          <a:noFill/>
        </p:spPr>
        <p:txBody>
          <a:bodyPr wrap="square" rtlCol="0">
            <a:spAutoFit/>
          </a:bodyPr>
          <a:lstStyle/>
          <a:p>
            <a:r>
              <a:rPr lang="en-US" sz="1000" b="0" dirty="0" smtClean="0">
                <a:latin typeface="+mj-lt"/>
              </a:rPr>
              <a:t>Source:  U.S. Department of Commerce, Bureau of Economic Analysis.</a:t>
            </a:r>
            <a:endParaRPr lang="en-US" sz="1000" b="0" dirty="0">
              <a:latin typeface="+mj-lt"/>
            </a:endParaRPr>
          </a:p>
        </p:txBody>
      </p:sp>
      <p:graphicFrame>
        <p:nvGraphicFramePr>
          <p:cNvPr id="7" name="Chart 6"/>
          <p:cNvGraphicFramePr/>
          <p:nvPr/>
        </p:nvGraphicFramePr>
        <p:xfrm>
          <a:off x="584916" y="1604963"/>
          <a:ext cx="7945594" cy="4215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55433" y="1268527"/>
            <a:ext cx="3726636" cy="276999"/>
          </a:xfrm>
          <a:prstGeom prst="rect">
            <a:avLst/>
          </a:prstGeom>
          <a:noFill/>
        </p:spPr>
        <p:txBody>
          <a:bodyPr wrap="square" rtlCol="0">
            <a:spAutoFit/>
          </a:bodyPr>
          <a:lstStyle/>
          <a:p>
            <a:r>
              <a:rPr lang="en-US" sz="1200" dirty="0" smtClean="0">
                <a:solidFill>
                  <a:schemeClr val="accent3">
                    <a:lumMod val="75000"/>
                  </a:schemeClr>
                </a:solidFill>
                <a:latin typeface="+mj-lt"/>
              </a:rPr>
              <a:t>Index,  U.S.=1.0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lstStyle/>
          <a:p>
            <a:r>
              <a:rPr lang="en-US" sz="3200" dirty="0" smtClean="0"/>
              <a:t>Per Capita Income Has Lost Ground</a:t>
            </a:r>
            <a:endParaRPr lang="en-US" sz="3200" dirty="0" smtClean="0">
              <a:latin typeface="Arial" charset="0"/>
              <a:cs typeface="Arial" charset="0"/>
            </a:endParaRPr>
          </a:p>
        </p:txBody>
      </p:sp>
      <p:sp>
        <p:nvSpPr>
          <p:cNvPr id="122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018EF-4261-44A8-AEDC-8D0F57FD43F7}" type="slidenum">
              <a:rPr lang="en-US" smtClean="0"/>
              <a:pPr/>
              <a:t>7</a:t>
            </a:fld>
            <a:endParaRPr lang="en-US" dirty="0" smtClean="0"/>
          </a:p>
        </p:txBody>
      </p:sp>
      <p:sp>
        <p:nvSpPr>
          <p:cNvPr id="10" name="TextBox 9"/>
          <p:cNvSpPr txBox="1"/>
          <p:nvPr/>
        </p:nvSpPr>
        <p:spPr>
          <a:xfrm>
            <a:off x="500248" y="5867446"/>
            <a:ext cx="5017626" cy="246221"/>
          </a:xfrm>
          <a:prstGeom prst="rect">
            <a:avLst/>
          </a:prstGeom>
          <a:noFill/>
        </p:spPr>
        <p:txBody>
          <a:bodyPr wrap="square" rtlCol="0">
            <a:spAutoFit/>
          </a:bodyPr>
          <a:lstStyle/>
          <a:p>
            <a:r>
              <a:rPr lang="en-US" sz="1000" b="0" dirty="0" smtClean="0">
                <a:latin typeface="Helvetica Neue"/>
              </a:rPr>
              <a:t>Source:  U.S. </a:t>
            </a:r>
            <a:r>
              <a:rPr lang="en-US" sz="1000" b="0" dirty="0" smtClean="0">
                <a:latin typeface="+mj-lt"/>
              </a:rPr>
              <a:t>Department</a:t>
            </a:r>
            <a:r>
              <a:rPr lang="en-US" sz="1000" b="0" dirty="0" smtClean="0">
                <a:latin typeface="Helvetica Neue"/>
              </a:rPr>
              <a:t> of Commerce, Bureau of Economic Analysis.</a:t>
            </a:r>
            <a:endParaRPr lang="en-US" sz="1000" b="0" dirty="0">
              <a:latin typeface="Helvetica Neue"/>
            </a:endParaRPr>
          </a:p>
        </p:txBody>
      </p:sp>
      <p:graphicFrame>
        <p:nvGraphicFramePr>
          <p:cNvPr id="6" name="Chart 5"/>
          <p:cNvGraphicFramePr/>
          <p:nvPr/>
        </p:nvGraphicFramePr>
        <p:xfrm>
          <a:off x="554038" y="1572121"/>
          <a:ext cx="8184995" cy="42153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55433" y="1268527"/>
            <a:ext cx="3726636" cy="276999"/>
          </a:xfrm>
          <a:prstGeom prst="rect">
            <a:avLst/>
          </a:prstGeom>
          <a:noFill/>
        </p:spPr>
        <p:txBody>
          <a:bodyPr wrap="square" rtlCol="0">
            <a:spAutoFit/>
          </a:bodyPr>
          <a:lstStyle/>
          <a:p>
            <a:r>
              <a:rPr lang="en-US" sz="1200" dirty="0" smtClean="0">
                <a:solidFill>
                  <a:schemeClr val="accent3">
                    <a:lumMod val="75000"/>
                  </a:schemeClr>
                </a:solidFill>
                <a:latin typeface="+mj-lt"/>
              </a:rPr>
              <a:t>Index, U.S.=1.0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lstStyle/>
          <a:p>
            <a:r>
              <a:rPr lang="en-US" sz="3200" dirty="0" smtClean="0">
                <a:latin typeface="Arial" charset="0"/>
                <a:cs typeface="Arial" charset="0"/>
              </a:rPr>
              <a:t>Poverty Is Rising</a:t>
            </a:r>
          </a:p>
        </p:txBody>
      </p:sp>
      <p:sp>
        <p:nvSpPr>
          <p:cNvPr id="122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018EF-4261-44A8-AEDC-8D0F57FD43F7}" type="slidenum">
              <a:rPr lang="en-US" smtClean="0"/>
              <a:pPr/>
              <a:t>8</a:t>
            </a:fld>
            <a:endParaRPr lang="en-US" dirty="0" smtClean="0"/>
          </a:p>
        </p:txBody>
      </p:sp>
      <p:sp>
        <p:nvSpPr>
          <p:cNvPr id="10" name="TextBox 9"/>
          <p:cNvSpPr txBox="1"/>
          <p:nvPr/>
        </p:nvSpPr>
        <p:spPr>
          <a:xfrm>
            <a:off x="500248" y="5882574"/>
            <a:ext cx="5259740" cy="246221"/>
          </a:xfrm>
          <a:prstGeom prst="rect">
            <a:avLst/>
          </a:prstGeom>
          <a:noFill/>
        </p:spPr>
        <p:txBody>
          <a:bodyPr wrap="square" rtlCol="0">
            <a:spAutoFit/>
          </a:bodyPr>
          <a:lstStyle/>
          <a:p>
            <a:r>
              <a:rPr lang="en-US" sz="1000" b="0" dirty="0" smtClean="0">
                <a:latin typeface="+mj-lt"/>
              </a:rPr>
              <a:t>Source:  U.S. Census Bureau Small Area Income and Poverty Estimates (SAIPE).</a:t>
            </a:r>
          </a:p>
        </p:txBody>
      </p:sp>
      <p:graphicFrame>
        <p:nvGraphicFramePr>
          <p:cNvPr id="7" name="Chart 6"/>
          <p:cNvGraphicFramePr/>
          <p:nvPr/>
        </p:nvGraphicFramePr>
        <p:xfrm>
          <a:off x="493713" y="1527601"/>
          <a:ext cx="8092726" cy="42710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55433" y="1268527"/>
            <a:ext cx="3726636" cy="276999"/>
          </a:xfrm>
          <a:prstGeom prst="rect">
            <a:avLst/>
          </a:prstGeom>
          <a:noFill/>
        </p:spPr>
        <p:txBody>
          <a:bodyPr wrap="square" rtlCol="0">
            <a:spAutoFit/>
          </a:bodyPr>
          <a:lstStyle/>
          <a:p>
            <a:r>
              <a:rPr lang="en-US" sz="1200" dirty="0" smtClean="0">
                <a:solidFill>
                  <a:schemeClr val="accent3">
                    <a:lumMod val="75000"/>
                  </a:schemeClr>
                </a:solidFill>
                <a:latin typeface="Helvetica Neue"/>
              </a:rPr>
              <a:t>Share of Population Living in Poverty</a:t>
            </a:r>
            <a:endParaRPr lang="en-US" sz="1100" dirty="0">
              <a:solidFill>
                <a:schemeClr val="accent3">
                  <a:lumMod val="75000"/>
                </a:schemeClr>
              </a:solidFill>
              <a:latin typeface="Helvetica Neue"/>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outheast Florida &amp;#x0D;&amp;#x0A;Regional Partnership&amp;quot;&quot;/&gt;&lt;property id=&quot;20307&quot; value=&quot;584&quot;/&gt;&lt;/object&gt;&lt;object type=&quot;3&quot; unique_id=&quot;10005&quot;&gt;&lt;property id=&quot;20148&quot; value=&quot;5&quot;/&gt;&lt;property id=&quot;20300&quot; value=&quot;Slide 2 - &amp;quot;Employment Growth Has Resumed&amp;quot;&quot;/&gt;&lt;property id=&quot;20307&quot; value=&quot;585&quot;/&gt;&lt;/object&gt;&lt;object type=&quot;3&quot; unique_id=&quot;10006&quot;&gt;&lt;property id=&quot;20148&quot; value=&quot;5&quot;/&gt;&lt;property id=&quot;20300&quot; value=&quot;Slide 5 - &amp;quot;Unemployment Is Easing Downward&amp;quot;&quot;/&gt;&lt;property id=&quot;20307&quot; value=&quot;586&quot;/&gt;&lt;/object&gt;&lt;object type=&quot;3&quot; unique_id=&quot;10007&quot;&gt;&lt;property id=&quot;20148&quot; value=&quot;5&quot;/&gt;&lt;property id=&quot;20300&quot; value=&quot;Slide 6 - &amp;quot;Wage Levels Remain Below &amp;#x0D;&amp;#x0A;U.S. Averages&amp;quot;&quot;/&gt;&lt;property id=&quot;20307&quot; value=&quot;606&quot;/&gt;&lt;/object&gt;&lt;object type=&quot;3&quot; unique_id=&quot;10008&quot;&gt;&lt;property id=&quot;20148&quot; value=&quot;5&quot;/&gt;&lt;property id=&quot;20300&quot; value=&quot;Slide 7 - &amp;quot;Per Capita Income Remains Above Average, But Has Lost Ground&amp;quot;&quot;/&gt;&lt;property id=&quot;20307&quot; value=&quot;607&quot;/&gt;&lt;/object&gt;&lt;object type=&quot;3&quot; unique_id=&quot;10009&quot;&gt;&lt;property id=&quot;20148&quot; value=&quot;5&quot;/&gt;&lt;property id=&quot;20300&quot; value=&quot;Slide 8 - &amp;quot;Poverty Is Rising&amp;quot;&quot;/&gt;&lt;property id=&quot;20307&quot; value=&quot;588&quot;/&gt;&lt;/object&gt;&lt;object type=&quot;3&quot; unique_id=&quot;10010&quot;&gt;&lt;property id=&quot;20148&quot; value=&quot;5&quot;/&gt;&lt;property id=&quot;20300&quot; value=&quot;Slide 9 - &amp;quot;Current Realities&amp;quot;&quot;/&gt;&lt;property id=&quot;20307&quot; value=&quot;596&quot;/&gt;&lt;/object&gt;&lt;object type=&quot;3&quot; unique_id=&quot;10011&quot;&gt;&lt;property id=&quot;20148&quot; value=&quot;5&quot;/&gt;&lt;property id=&quot;20300&quot; value=&quot;Slide 10 - &amp;quot;Opportunity:  Global Trade&amp;quot;&quot;/&gt;&lt;property id=&quot;20307&quot; value=&quot;593&quot;/&gt;&lt;/object&gt;&lt;object type=&quot;3&quot; unique_id=&quot;10012&quot;&gt;&lt;property id=&quot;20148&quot; value=&quot;5&quot;/&gt;&lt;property id=&quot;20300&quot; value=&quot;Slide 11 - &amp;quot;Opportunity: Tourism&amp;quot;&quot;/&gt;&lt;property id=&quot;20307&quot; value=&quot;598&quot;/&gt;&lt;/object&gt;&lt;object type=&quot;3&quot; unique_id=&quot;10013&quot;&gt;&lt;property id=&quot;20148&quot; value=&quot;5&quot;/&gt;&lt;property id=&quot;20300&quot; value=&quot;Slide 12 - &amp;quot;Opportunity: Tourism (continued)&amp;quot;&quot;/&gt;&lt;property id=&quot;20307&quot; value=&quot;599&quot;/&gt;&lt;/object&gt;&lt;object type=&quot;3&quot; unique_id=&quot;10014&quot;&gt;&lt;property id=&quot;20148&quot; value=&quot;5&quot;/&gt;&lt;property id=&quot;20300&quot; value=&quot;Slide 13 - &amp;quot;Challenge:  Workforce Skills&amp;#x0D;&amp;#x0A;Educational Attainment 2006-2010&amp;quot;&quot;/&gt;&lt;property id=&quot;20307&quot; value=&quot;587&quot;/&gt;&lt;/object&gt;&lt;object type=&quot;3&quot; unique_id=&quot;10015&quot;&gt;&lt;property id=&quot;20148&quot; value=&quot;5&quot;/&gt;&lt;property id=&quot;20300&quot; value=&quot;Slide 14 - &amp;quot;Challenge:  Foreclosures Remain High&amp;#x0D;&amp;#x0A;Monthly Foreclosures, 2006-2011&amp;quot;&quot;/&gt;&lt;property id=&quot;20307&quot; value=&quot;589&quot;/&gt;&lt;/object&gt;&lt;object type=&quot;3&quot; unique_id=&quot;10016&quot;&gt;&lt;property id=&quot;20148&quot; value=&quot;5&quot;/&gt;&lt;property id=&quot;20300&quot; value=&quot;Slide 15 - &amp;quot;Challenge:  Where Do We Grow?&amp;quot;&quot;/&gt;&lt;property id=&quot;20307&quot; value=&quot;600&quot;/&gt;&lt;/object&gt;&lt;object type=&quot;3&quot; unique_id=&quot;10017&quot;&gt;&lt;property id=&quot;20148&quot; value=&quot;5&quot;/&gt;&lt;property id=&quot;20300&quot; value=&quot;Slide 16 - &amp;quot;Challenge: Highway Congestion&amp;quot;&quot;/&gt;&lt;property id=&quot;20307&quot; value=&quot;597&quot;/&gt;&lt;/object&gt;&lt;object type=&quot;3&quot; unique_id=&quot;10018&quot;&gt;&lt;property id=&quot;20148&quot; value=&quot;5&quot;/&gt;&lt;property id=&quot;20300&quot; value=&quot;Slide 17 - &amp;quot;Florida’s New Statewide Economic Development Structure&amp;quot;&quot;/&gt;&lt;property id=&quot;20307&quot; value=&quot;601&quot;/&gt;&lt;/object&gt;&lt;object type=&quot;3&quot; unique_id=&quot;10019&quot;&gt;&lt;property id=&quot;20148&quot; value=&quot;5&quot;/&gt;&lt;property id=&quot;20300&quot; value=&quot;Slide 18&quot;/&gt;&lt;property id=&quot;20307&quot; value=&quot;602&quot;/&gt;&lt;/object&gt;&lt;object type=&quot;3&quot; unique_id=&quot;10020&quot;&gt;&lt;property id=&quot;20148&quot; value=&quot;5&quot;/&gt;&lt;property id=&quot;20300&quot; value=&quot;Slide 19 - &amp;quot;How Do We Get Started?&amp;quot;&quot;/&gt;&lt;property id=&quot;20307&quot; value=&quot;604&quot;/&gt;&lt;/object&gt;&lt;object type=&quot;3&quot; unique_id=&quot;10021&quot;&gt;&lt;property id=&quot;20148&quot; value=&quot;5&quot;/&gt;&lt;property id=&quot;20300&quot; value=&quot;Slide 20 - &amp;quot;How Do We Get Started? (continued)&amp;quot;&quot;/&gt;&lt;property id=&quot;20307&quot; value=&quot;605&quot;/&gt;&lt;/object&gt;&lt;object type=&quot;3&quot; unique_id=&quot;10522&quot;&gt;&lt;property id=&quot;20148&quot; value=&quot;5&quot;/&gt;&lt;property id=&quot;20300&quot; value=&quot;Slide 3 - &amp;quot;Services Industries Are Leading the Early &amp;#x0D;&amp;#x0A;Stages of a Jobs Recovery in Southeast Florida&amp;quot;&quot;/&gt;&lt;property id=&quot;20307&quot; value=&quot;609&quot;/&gt;&lt;/object&gt;&lt;object type=&quot;3&quot; unique_id=&quot;10523&quot;&gt;&lt;property id=&quot;20148&quot; value=&quot;5&quot;/&gt;&lt;property id=&quot;20300&quot; value=&quot;Slide 4 - &amp;quot;Construction Has Declined As Healthcare/Education Becomes a Larger Part of the Southeast Florida Economy&amp;quot;&quot;/&gt;&lt;property id=&quot;20307&quot; value=&quot;608&quot;/&gt;&lt;/object&gt;&lt;/object&gt;&lt;/object&gt;&lt;/database&gt;"/>
  <p:tag name="SECTOMILLISECCONVERTED" val="1"/>
</p:tagLst>
</file>

<file path=ppt/theme/theme1.xml><?xml version="1.0" encoding="utf-8"?>
<a:theme xmlns:a="http://schemas.openxmlformats.org/drawingml/2006/main" name="CSHandouts">
  <a:themeElements>
    <a:clrScheme name="CSHandout">
      <a:dk1>
        <a:srgbClr val="000000"/>
      </a:dk1>
      <a:lt1>
        <a:srgbClr val="000000"/>
      </a:lt1>
      <a:dk2>
        <a:srgbClr val="FFFFFF"/>
      </a:dk2>
      <a:lt2>
        <a:srgbClr val="FFFFFF"/>
      </a:lt2>
      <a:accent1>
        <a:srgbClr val="0099CC"/>
      </a:accent1>
      <a:accent2>
        <a:srgbClr val="B29620"/>
      </a:accent2>
      <a:accent3>
        <a:srgbClr val="C20000"/>
      </a:accent3>
      <a:accent4>
        <a:srgbClr val="30A230"/>
      </a:accent4>
      <a:accent5>
        <a:srgbClr val="DDE278"/>
      </a:accent5>
      <a:accent6>
        <a:srgbClr val="1634CA"/>
      </a:accent6>
      <a:hlink>
        <a:srgbClr val="0000FF"/>
      </a:hlink>
      <a:folHlink>
        <a:srgbClr val="969696"/>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FF00"/>
      </a:dk2>
      <a:lt2>
        <a:srgbClr val="FF0000"/>
      </a:lt2>
      <a:accent1>
        <a:srgbClr val="0000FF"/>
      </a:accent1>
      <a:accent2>
        <a:srgbClr val="00FFFF"/>
      </a:accent2>
      <a:accent3>
        <a:srgbClr val="FFFFFF"/>
      </a:accent3>
      <a:accent4>
        <a:srgbClr val="000000"/>
      </a:accent4>
      <a:accent5>
        <a:srgbClr val="AAAAFF"/>
      </a:accent5>
      <a:accent6>
        <a:srgbClr val="00E7E7"/>
      </a:accent6>
      <a:hlink>
        <a:srgbClr val="FF00FF"/>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FF00"/>
      </a:dk2>
      <a:lt2>
        <a:srgbClr val="FF0000"/>
      </a:lt2>
      <a:accent1>
        <a:srgbClr val="0000FF"/>
      </a:accent1>
      <a:accent2>
        <a:srgbClr val="00FFFF"/>
      </a:accent2>
      <a:accent3>
        <a:srgbClr val="FFFFFF"/>
      </a:accent3>
      <a:accent4>
        <a:srgbClr val="000000"/>
      </a:accent4>
      <a:accent5>
        <a:srgbClr val="AAAAFF"/>
      </a:accent5>
      <a:accent6>
        <a:srgbClr val="00E7E7"/>
      </a:accent6>
      <a:hlink>
        <a:srgbClr val="FF00FF"/>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CSHandouts</Template>
  <TotalTime>5207</TotalTime>
  <Pages>2</Pages>
  <Words>1823</Words>
  <Application>Microsoft Office PowerPoint</Application>
  <PresentationFormat>On-screen Show (4:3)</PresentationFormat>
  <Paragraphs>254</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CSHandouts</vt:lpstr>
      <vt:lpstr>Southeast Florida Regional Vision &amp; Blueprint for Economic Prosperity</vt:lpstr>
      <vt:lpstr>Presentation Outline</vt:lpstr>
      <vt:lpstr>Employment Growth Has Resumed</vt:lpstr>
      <vt:lpstr>Recent Growth Led by Services</vt:lpstr>
      <vt:lpstr>Unemployment Is Easing Downward</vt:lpstr>
      <vt:lpstr>Foreclosures Remain High</vt:lpstr>
      <vt:lpstr>Wages Remain Below U.S. Average</vt:lpstr>
      <vt:lpstr>Per Capita Income Has Lost Ground</vt:lpstr>
      <vt:lpstr>Poverty Is Rising</vt:lpstr>
      <vt:lpstr>The Florida We’ve Known Is Over</vt:lpstr>
      <vt:lpstr>A New Economy:  Global Markets</vt:lpstr>
      <vt:lpstr>A New Economy:  Global Competition</vt:lpstr>
      <vt:lpstr>A New Economy:  Regions, Megaregions</vt:lpstr>
      <vt:lpstr>How Do We Compete?</vt:lpstr>
      <vt:lpstr>Changing Industry Mix</vt:lpstr>
      <vt:lpstr>Opportunity:  Global Trade</vt:lpstr>
      <vt:lpstr>Opportunity: Tourism &amp; Travel</vt:lpstr>
      <vt:lpstr>Global Connectivity Is Critical</vt:lpstr>
      <vt:lpstr>Opportunity:  Innovation </vt:lpstr>
      <vt:lpstr>Challenge:  Talent Supply</vt:lpstr>
      <vt:lpstr>Challenge:  Workforce Skills Educational Attainment 2006-2010</vt:lpstr>
      <vt:lpstr>Opportunity:  Community of Choice</vt:lpstr>
      <vt:lpstr>Challenge:  Mobility</vt:lpstr>
      <vt:lpstr>How Do We Get Started?</vt:lpstr>
      <vt:lpstr>Slide 24</vt:lpstr>
      <vt:lpstr>Slide 25</vt:lpstr>
      <vt:lpstr>Six Pillars Communities</vt:lpstr>
      <vt:lpstr>Florida’s New Statewide Economic Development Structure</vt:lpstr>
      <vt:lpstr>Alignment of State, Regional, Local Plans</vt:lpstr>
    </vt:vector>
  </TitlesOfParts>
  <Company>Cambridge Systematics,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jkaliski</dc:creator>
  <cp:lastModifiedBy>John Kaliski</cp:lastModifiedBy>
  <cp:revision>447</cp:revision>
  <cp:lastPrinted>2002-11-08T16:27:55Z</cp:lastPrinted>
  <dcterms:created xsi:type="dcterms:W3CDTF">2008-10-11T21:10:29Z</dcterms:created>
  <dcterms:modified xsi:type="dcterms:W3CDTF">2012-02-15T14:32:11Z</dcterms:modified>
</cp:coreProperties>
</file>